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1"/>
  </p:notesMasterIdLst>
  <p:sldIdLst>
    <p:sldId id="306" r:id="rId2"/>
    <p:sldId id="307" r:id="rId3"/>
    <p:sldId id="310" r:id="rId4"/>
    <p:sldId id="309" r:id="rId5"/>
    <p:sldId id="311" r:id="rId6"/>
    <p:sldId id="312" r:id="rId7"/>
    <p:sldId id="314" r:id="rId8"/>
    <p:sldId id="340" r:id="rId9"/>
    <p:sldId id="339" r:id="rId10"/>
    <p:sldId id="341" r:id="rId11"/>
    <p:sldId id="313" r:id="rId12"/>
    <p:sldId id="315" r:id="rId13"/>
    <p:sldId id="316" r:id="rId14"/>
    <p:sldId id="320" r:id="rId15"/>
    <p:sldId id="319" r:id="rId16"/>
    <p:sldId id="318" r:id="rId17"/>
    <p:sldId id="321" r:id="rId18"/>
    <p:sldId id="322" r:id="rId19"/>
    <p:sldId id="323" r:id="rId20"/>
    <p:sldId id="324" r:id="rId21"/>
    <p:sldId id="325" r:id="rId22"/>
    <p:sldId id="326" r:id="rId23"/>
    <p:sldId id="328" r:id="rId24"/>
    <p:sldId id="329" r:id="rId25"/>
    <p:sldId id="330" r:id="rId26"/>
    <p:sldId id="331" r:id="rId27"/>
    <p:sldId id="332" r:id="rId28"/>
    <p:sldId id="337" r:id="rId29"/>
    <p:sldId id="338" r:id="rId30"/>
  </p:sldIdLst>
  <p:sldSz cx="9144000" cy="5143500" type="screen16x9"/>
  <p:notesSz cx="6858000" cy="9144000"/>
  <p:embeddedFontLst>
    <p:embeddedFont>
      <p:font typeface="Josefin Slab SemiBold" pitchFamily="2" charset="0"/>
      <p:bold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ontserrat Black" panose="00000A00000000000000" pitchFamily="2" charset="0"/>
      <p:bold r:id="rId38"/>
      <p:boldItalic r:id="rId39"/>
    </p:embeddedFont>
    <p:embeddedFont>
      <p:font typeface="Montserrat ExtraBold" panose="00000900000000000000" pitchFamily="2" charset="0"/>
      <p:bold r:id="rId40"/>
      <p:boldItalic r:id="rId41"/>
    </p:embeddedFont>
    <p:embeddedFont>
      <p:font typeface="Roboto Condensed Light" panose="02000000000000000000" pitchFamily="2" charset="0"/>
      <p:regular r:id="rId42"/>
      <p:bold r:id="rId43"/>
      <p:italic r:id="rId44"/>
      <p:boldItalic r:id="rId45"/>
    </p:embeddedFont>
    <p:embeddedFont>
      <p:font typeface="Staatliches" pitchFamily="2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6FC0A-588D-4317-9F18-C5134452F535}">
  <a:tblStyle styleId="{71A6FC0A-588D-4317-9F18-C5134452F5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3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803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2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647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5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38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252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67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19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7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82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2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200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2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87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33c9ab0c4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33c9ab0c4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69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4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5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6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7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8" name="Google Shape;898;p19"/>
          <p:cNvSpPr txBox="1">
            <a:spLocks noGrp="1"/>
          </p:cNvSpPr>
          <p:nvPr>
            <p:ph type="subTitle" idx="8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9" name="Google Shape;899;p19"/>
          <p:cNvSpPr txBox="1">
            <a:spLocks noGrp="1"/>
          </p:cNvSpPr>
          <p:nvPr>
            <p:ph type="subTitle" idx="9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72" r:id="rId11"/>
    <p:sldLayoutId id="2147483676" r:id="rId12"/>
    <p:sldLayoutId id="2147483677" r:id="rId13"/>
    <p:sldLayoutId id="214748368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272696318300214#:~:text=In%20the%20U.S.%20approximately%2037,American%20(Cox%2C%202005).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D623ED-EE96-738E-73CF-9AA9D69391CA}"/>
              </a:ext>
            </a:extLst>
          </p:cNvPr>
          <p:cNvSpPr/>
          <p:nvPr/>
        </p:nvSpPr>
        <p:spPr>
          <a:xfrm>
            <a:off x="5621836" y="1565676"/>
            <a:ext cx="2248513" cy="2152282"/>
          </a:xfrm>
          <a:prstGeom prst="roundRect">
            <a:avLst>
              <a:gd name="adj" fmla="val 3234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78B54E-68ED-78A2-CB34-1697BBF2FFCE}"/>
              </a:ext>
            </a:extLst>
          </p:cNvPr>
          <p:cNvSpPr/>
          <p:nvPr/>
        </p:nvSpPr>
        <p:spPr>
          <a:xfrm>
            <a:off x="5543779" y="1495609"/>
            <a:ext cx="2248513" cy="2152282"/>
          </a:xfrm>
          <a:prstGeom prst="roundRect">
            <a:avLst>
              <a:gd name="adj" fmla="val 3234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71A7D-5630-EE56-A945-2CA14EEDAA65}"/>
              </a:ext>
            </a:extLst>
          </p:cNvPr>
          <p:cNvSpPr txBox="1"/>
          <p:nvPr/>
        </p:nvSpPr>
        <p:spPr>
          <a:xfrm>
            <a:off x="757994" y="2364818"/>
            <a:ext cx="46579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Black"/>
                <a:sym typeface="Montserrat Black"/>
              </a:rPr>
              <a:t>Senior Project</a:t>
            </a:r>
            <a:endParaRPr lang="en-US" dirty="0"/>
          </a:p>
        </p:txBody>
      </p:sp>
      <p:sp>
        <p:nvSpPr>
          <p:cNvPr id="5" name="Google Shape;1865;p41">
            <a:extLst>
              <a:ext uri="{FF2B5EF4-FFF2-40B4-BE49-F238E27FC236}">
                <a16:creationId xmlns:a16="http://schemas.microsoft.com/office/drawing/2014/main" id="{BE164BFA-8320-B561-9580-A5FD0A257198}"/>
              </a:ext>
            </a:extLst>
          </p:cNvPr>
          <p:cNvSpPr txBox="1">
            <a:spLocks/>
          </p:cNvSpPr>
          <p:nvPr/>
        </p:nvSpPr>
        <p:spPr>
          <a:xfrm flipH="1">
            <a:off x="0" y="4002026"/>
            <a:ext cx="3086964" cy="1074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Students:</a:t>
            </a:r>
          </a:p>
          <a:p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Lato"/>
              <a:cs typeface="Lato"/>
              <a:sym typeface="Lato"/>
            </a:endParaRPr>
          </a:p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Turki Abdu Hmq           1845928</a:t>
            </a:r>
          </a:p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Salman Said Alshehri    1937400</a:t>
            </a:r>
          </a:p>
        </p:txBody>
      </p:sp>
      <p:sp>
        <p:nvSpPr>
          <p:cNvPr id="6" name="Google Shape;1865;p41">
            <a:extLst>
              <a:ext uri="{FF2B5EF4-FFF2-40B4-BE49-F238E27FC236}">
                <a16:creationId xmlns:a16="http://schemas.microsoft.com/office/drawing/2014/main" id="{69B79ABA-0EEA-FBFD-07C8-B92C21C041B6}"/>
              </a:ext>
            </a:extLst>
          </p:cNvPr>
          <p:cNvSpPr txBox="1">
            <a:spLocks/>
          </p:cNvSpPr>
          <p:nvPr/>
        </p:nvSpPr>
        <p:spPr>
          <a:xfrm flipH="1">
            <a:off x="3334790" y="4002026"/>
            <a:ext cx="1903281" cy="860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Supervisor:</a:t>
            </a:r>
          </a:p>
          <a:p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Lato"/>
              <a:cs typeface="Lato"/>
              <a:sym typeface="Lato"/>
            </a:endParaRPr>
          </a:p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Dr. Ayman Yafoz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AE8A5-36E2-B05A-7B92-7413EBA4DBB3}"/>
              </a:ext>
            </a:extLst>
          </p:cNvPr>
          <p:cNvSpPr/>
          <p:nvPr/>
        </p:nvSpPr>
        <p:spPr>
          <a:xfrm>
            <a:off x="3119131" y="3854823"/>
            <a:ext cx="51330" cy="1378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648B42-3142-A3A6-8550-BE85E765F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22" y="161605"/>
            <a:ext cx="1085850" cy="108585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06A3DF-A278-DEAD-86AB-064755C82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811" y="1247455"/>
            <a:ext cx="261257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4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503F-DD0C-EF8C-C2C8-30BAB54A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2.5 Survey Analysis</a:t>
            </a:r>
          </a:p>
        </p:txBody>
      </p:sp>
      <p:sp>
        <p:nvSpPr>
          <p:cNvPr id="8" name="Google Shape;1866;p41">
            <a:extLst>
              <a:ext uri="{FF2B5EF4-FFF2-40B4-BE49-F238E27FC236}">
                <a16:creationId xmlns:a16="http://schemas.microsoft.com/office/drawing/2014/main" id="{B14D3187-233A-6C6F-1D67-9C7E135B0E1D}"/>
              </a:ext>
            </a:extLst>
          </p:cNvPr>
          <p:cNvSpPr txBox="1">
            <a:spLocks/>
          </p:cNvSpPr>
          <p:nvPr/>
        </p:nvSpPr>
        <p:spPr>
          <a:xfrm flipH="1">
            <a:off x="1029060" y="1640862"/>
            <a:ext cx="7299600" cy="2866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According to the study’s findings, there is a strong demand for reservation applications, they like the idea about choosing their table position.</a:t>
            </a:r>
            <a:br>
              <a:rPr lang="en-US" sz="1600" dirty="0">
                <a:solidFill>
                  <a:srgbClr val="20124D"/>
                </a:solidFill>
                <a:latin typeface="Lato"/>
                <a:cs typeface="Lato"/>
                <a:sym typeface="Lato"/>
              </a:rPr>
            </a:br>
            <a:br>
              <a:rPr lang="en-US" sz="1600" dirty="0">
                <a:solidFill>
                  <a:srgbClr val="20124D"/>
                </a:solidFill>
                <a:latin typeface="Lato"/>
                <a:cs typeface="Lato"/>
                <a:sym typeface="Lato"/>
              </a:rPr>
            </a:br>
            <a:r>
              <a:rPr lang="en-US" sz="1600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Meanwhile, restaurant owners are open to incorporating Table Time into their reservation system, as long as their concerns are addressed.</a:t>
            </a:r>
            <a:br>
              <a:rPr lang="en-US" dirty="0">
                <a:solidFill>
                  <a:srgbClr val="20124D"/>
                </a:solidFill>
                <a:latin typeface="Lato"/>
                <a:cs typeface="Lato"/>
                <a:sym typeface="Lato"/>
              </a:rPr>
            </a:b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Lato"/>
              <a:cs typeface="Lato"/>
              <a:sym typeface="Lato"/>
            </a:endParaRPr>
          </a:p>
        </p:txBody>
      </p:sp>
      <p:grpSp>
        <p:nvGrpSpPr>
          <p:cNvPr id="3" name="Google Shape;1835;p40">
            <a:extLst>
              <a:ext uri="{FF2B5EF4-FFF2-40B4-BE49-F238E27FC236}">
                <a16:creationId xmlns:a16="http://schemas.microsoft.com/office/drawing/2014/main" id="{0720EBBD-CB8E-D72F-7AEB-3DA8F9478B53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4" name="Google Shape;1836;p40">
              <a:extLst>
                <a:ext uri="{FF2B5EF4-FFF2-40B4-BE49-F238E27FC236}">
                  <a16:creationId xmlns:a16="http://schemas.microsoft.com/office/drawing/2014/main" id="{4FE88851-BE0F-54A0-BDEC-4F317A437560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7;p40">
              <a:extLst>
                <a:ext uri="{FF2B5EF4-FFF2-40B4-BE49-F238E27FC236}">
                  <a16:creationId xmlns:a16="http://schemas.microsoft.com/office/drawing/2014/main" id="{3B530378-2FEC-28D5-F6D6-B8969B761120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1856;p40">
            <a:extLst>
              <a:ext uri="{FF2B5EF4-FFF2-40B4-BE49-F238E27FC236}">
                <a16:creationId xmlns:a16="http://schemas.microsoft.com/office/drawing/2014/main" id="{C0838F5C-990E-B790-37BC-A3A609C1D04E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493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76;p69">
            <a:extLst>
              <a:ext uri="{FF2B5EF4-FFF2-40B4-BE49-F238E27FC236}">
                <a16:creationId xmlns:a16="http://schemas.microsoft.com/office/drawing/2014/main" id="{E8464178-2AB9-B2C9-3C57-5C4F1C5F944D}"/>
              </a:ext>
            </a:extLst>
          </p:cNvPr>
          <p:cNvGrpSpPr/>
          <p:nvPr/>
        </p:nvGrpSpPr>
        <p:grpSpPr>
          <a:xfrm>
            <a:off x="902208" y="1048512"/>
            <a:ext cx="6961632" cy="1626609"/>
            <a:chOff x="7007325" y="2227487"/>
            <a:chExt cx="871082" cy="589250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0C7CDCDC-A762-3CF9-174C-13EE3B2A3D2E}"/>
                </a:ext>
              </a:extLst>
            </p:cNvPr>
            <p:cNvSpPr/>
            <p:nvPr/>
          </p:nvSpPr>
          <p:spPr>
            <a:xfrm rot="21425553">
              <a:off x="7039107" y="2227487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89506A16-B026-079C-83A2-7992B1FA3505}"/>
                </a:ext>
              </a:extLst>
            </p:cNvPr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389218" y="1342502"/>
            <a:ext cx="6229699" cy="1125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3. System Structure and Implementation</a:t>
            </a:r>
          </a:p>
        </p:txBody>
      </p:sp>
      <p:sp>
        <p:nvSpPr>
          <p:cNvPr id="2" name="Google Shape;1987;p49">
            <a:extLst>
              <a:ext uri="{FF2B5EF4-FFF2-40B4-BE49-F238E27FC236}">
                <a16:creationId xmlns:a16="http://schemas.microsoft.com/office/drawing/2014/main" id="{FAF2775E-24D4-156E-2FCB-C6F98C586D80}"/>
              </a:ext>
            </a:extLst>
          </p:cNvPr>
          <p:cNvSpPr txBox="1">
            <a:spLocks/>
          </p:cNvSpPr>
          <p:nvPr/>
        </p:nvSpPr>
        <p:spPr>
          <a:xfrm>
            <a:off x="1119271" y="2726793"/>
            <a:ext cx="6499645" cy="19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7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3200" dirty="0"/>
              <a:t>What are the tools used to make Table Time?</a:t>
            </a:r>
          </a:p>
        </p:txBody>
      </p:sp>
      <p:grpSp>
        <p:nvGrpSpPr>
          <p:cNvPr id="6" name="Google Shape;1835;p40">
            <a:extLst>
              <a:ext uri="{FF2B5EF4-FFF2-40B4-BE49-F238E27FC236}">
                <a16:creationId xmlns:a16="http://schemas.microsoft.com/office/drawing/2014/main" id="{B0200578-0285-EEE0-3F66-A2D88C457A38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7" name="Google Shape;1836;p40">
              <a:extLst>
                <a:ext uri="{FF2B5EF4-FFF2-40B4-BE49-F238E27FC236}">
                  <a16:creationId xmlns:a16="http://schemas.microsoft.com/office/drawing/2014/main" id="{E95E5B8C-DA7D-28F8-482F-A1969AB6C153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40">
              <a:extLst>
                <a:ext uri="{FF2B5EF4-FFF2-40B4-BE49-F238E27FC236}">
                  <a16:creationId xmlns:a16="http://schemas.microsoft.com/office/drawing/2014/main" id="{1FA93B49-9FBA-339B-E3DC-1C48F5E659CA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1856;p40">
            <a:extLst>
              <a:ext uri="{FF2B5EF4-FFF2-40B4-BE49-F238E27FC236}">
                <a16:creationId xmlns:a16="http://schemas.microsoft.com/office/drawing/2014/main" id="{B8B5FBB0-8B70-D339-7D0B-5CCD8E6B95F1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9315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52"/>
          <p:cNvGrpSpPr/>
          <p:nvPr/>
        </p:nvGrpSpPr>
        <p:grpSpPr>
          <a:xfrm>
            <a:off x="90742" y="318387"/>
            <a:ext cx="8774271" cy="5419975"/>
            <a:chOff x="-4178" y="284955"/>
            <a:chExt cx="8774271" cy="5419975"/>
          </a:xfrm>
        </p:grpSpPr>
        <p:sp>
          <p:nvSpPr>
            <p:cNvPr id="2046" name="Google Shape;2046;p52"/>
            <p:cNvSpPr/>
            <p:nvPr/>
          </p:nvSpPr>
          <p:spPr>
            <a:xfrm rot="13801457">
              <a:off x="-174621" y="2286842"/>
              <a:ext cx="1028236" cy="68734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2047;p52"/>
            <p:cNvSpPr/>
            <p:nvPr/>
          </p:nvSpPr>
          <p:spPr>
            <a:xfrm rot="6744165">
              <a:off x="7030891" y="4494651"/>
              <a:ext cx="1374931" cy="91906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 rot="2700000">
              <a:off x="5254185" y="4557940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2"/>
            <p:cNvSpPr/>
            <p:nvPr/>
          </p:nvSpPr>
          <p:spPr>
            <a:xfrm rot="2700000">
              <a:off x="7172416" y="1671975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0" name="Google Shape;2050;p52"/>
            <p:cNvSpPr/>
            <p:nvPr/>
          </p:nvSpPr>
          <p:spPr>
            <a:xfrm rot="20632063">
              <a:off x="6606213" y="284955"/>
              <a:ext cx="1561378" cy="104759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2" name="Google Shape;2052;p52"/>
            <p:cNvSpPr/>
            <p:nvPr/>
          </p:nvSpPr>
          <p:spPr>
            <a:xfrm rot="6744261">
              <a:off x="8316935" y="3389023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2053;p52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2"/>
            <p:cNvSpPr/>
            <p:nvPr/>
          </p:nvSpPr>
          <p:spPr>
            <a:xfrm rot="16200000">
              <a:off x="-133333" y="1014347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54" name="Google Shape;2054;p52"/>
          <p:cNvGrpSpPr/>
          <p:nvPr/>
        </p:nvGrpSpPr>
        <p:grpSpPr>
          <a:xfrm rot="5400000">
            <a:off x="1991461" y="1209488"/>
            <a:ext cx="1062569" cy="1700257"/>
            <a:chOff x="1340775" y="1694775"/>
            <a:chExt cx="2030290" cy="2327605"/>
          </a:xfrm>
          <a:solidFill>
            <a:schemeClr val="accent2"/>
          </a:solidFill>
        </p:grpSpPr>
        <p:sp>
          <p:nvSpPr>
            <p:cNvPr id="2055" name="Google Shape;2055;p52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2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63" name="Google Shape;2063;p52"/>
          <p:cNvSpPr/>
          <p:nvPr/>
        </p:nvSpPr>
        <p:spPr>
          <a:xfrm rot="5400000">
            <a:off x="7451061" y="1739601"/>
            <a:ext cx="45719" cy="45719"/>
          </a:xfrm>
          <a:custGeom>
            <a:avLst/>
            <a:gdLst/>
            <a:ahLst/>
            <a:cxnLst/>
            <a:rect l="l" t="t" r="r" b="b"/>
            <a:pathLst>
              <a:path w="1494" h="807" extrusionOk="0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2"/>
          <p:cNvSpPr txBox="1">
            <a:spLocks noGrp="1"/>
          </p:cNvSpPr>
          <p:nvPr>
            <p:ph type="title"/>
          </p:nvPr>
        </p:nvSpPr>
        <p:spPr>
          <a:xfrm>
            <a:off x="0" y="50007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Overview of implementation Tools</a:t>
            </a:r>
            <a:endParaRPr dirty="0"/>
          </a:p>
        </p:txBody>
      </p:sp>
      <p:grpSp>
        <p:nvGrpSpPr>
          <p:cNvPr id="2" name="Google Shape;1835;p40">
            <a:extLst>
              <a:ext uri="{FF2B5EF4-FFF2-40B4-BE49-F238E27FC236}">
                <a16:creationId xmlns:a16="http://schemas.microsoft.com/office/drawing/2014/main" id="{CBB85DCE-DE27-FFCC-FBB8-9013863DC99B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3" name="Google Shape;1836;p40">
              <a:extLst>
                <a:ext uri="{FF2B5EF4-FFF2-40B4-BE49-F238E27FC236}">
                  <a16:creationId xmlns:a16="http://schemas.microsoft.com/office/drawing/2014/main" id="{DA383F16-79F0-8C5D-5796-B00635A28348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7;p40">
              <a:extLst>
                <a:ext uri="{FF2B5EF4-FFF2-40B4-BE49-F238E27FC236}">
                  <a16:creationId xmlns:a16="http://schemas.microsoft.com/office/drawing/2014/main" id="{52516D0B-C2EE-6134-90A9-7C9D114A2DBD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856;p40">
            <a:extLst>
              <a:ext uri="{FF2B5EF4-FFF2-40B4-BE49-F238E27FC236}">
                <a16:creationId xmlns:a16="http://schemas.microsoft.com/office/drawing/2014/main" id="{0781F243-47DF-0A1F-5219-FBE734A97391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lang="en" dirty="0">
                <a:solidFill>
                  <a:srgbClr val="20124D"/>
                </a:solidFill>
                <a:latin typeface="Montserrat ExtraBold"/>
                <a:sym typeface="Montserrat ExtraBold"/>
              </a:rPr>
              <a:t>11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  <p:grpSp>
        <p:nvGrpSpPr>
          <p:cNvPr id="11" name="Google Shape;2054;p52">
            <a:extLst>
              <a:ext uri="{FF2B5EF4-FFF2-40B4-BE49-F238E27FC236}">
                <a16:creationId xmlns:a16="http://schemas.microsoft.com/office/drawing/2014/main" id="{B46AFB08-3AD0-48E8-66B1-933338492465}"/>
              </a:ext>
            </a:extLst>
          </p:cNvPr>
          <p:cNvGrpSpPr/>
          <p:nvPr/>
        </p:nvGrpSpPr>
        <p:grpSpPr>
          <a:xfrm rot="5400000">
            <a:off x="2047239" y="1280163"/>
            <a:ext cx="947422" cy="1572260"/>
            <a:chOff x="1340775" y="1694775"/>
            <a:chExt cx="2030290" cy="2327605"/>
          </a:xfrm>
          <a:solidFill>
            <a:srgbClr val="FFFFFF"/>
          </a:solidFill>
        </p:grpSpPr>
        <p:sp>
          <p:nvSpPr>
            <p:cNvPr id="12" name="Google Shape;2055;p52">
              <a:extLst>
                <a:ext uri="{FF2B5EF4-FFF2-40B4-BE49-F238E27FC236}">
                  <a16:creationId xmlns:a16="http://schemas.microsoft.com/office/drawing/2014/main" id="{759DD722-5275-6AA0-F295-71D730A31CEA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56;p52">
              <a:extLst>
                <a:ext uri="{FF2B5EF4-FFF2-40B4-BE49-F238E27FC236}">
                  <a16:creationId xmlns:a16="http://schemas.microsoft.com/office/drawing/2014/main" id="{780D8891-0B00-DEF9-38C0-A5C6F8FE148F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2054;p52">
            <a:extLst>
              <a:ext uri="{FF2B5EF4-FFF2-40B4-BE49-F238E27FC236}">
                <a16:creationId xmlns:a16="http://schemas.microsoft.com/office/drawing/2014/main" id="{768B9E88-C7A5-2891-C3E9-61F86E0E735C}"/>
              </a:ext>
            </a:extLst>
          </p:cNvPr>
          <p:cNvGrpSpPr/>
          <p:nvPr/>
        </p:nvGrpSpPr>
        <p:grpSpPr>
          <a:xfrm rot="5400000">
            <a:off x="3935862" y="1190337"/>
            <a:ext cx="1062569" cy="1700257"/>
            <a:chOff x="1340775" y="1694775"/>
            <a:chExt cx="2030290" cy="2327605"/>
          </a:xfrm>
          <a:solidFill>
            <a:schemeClr val="accent2"/>
          </a:solidFill>
        </p:grpSpPr>
        <p:sp>
          <p:nvSpPr>
            <p:cNvPr id="15" name="Google Shape;2055;p52">
              <a:extLst>
                <a:ext uri="{FF2B5EF4-FFF2-40B4-BE49-F238E27FC236}">
                  <a16:creationId xmlns:a16="http://schemas.microsoft.com/office/drawing/2014/main" id="{F89C7BE0-4C1C-3CA7-34FC-DA5335B4B2DA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56;p52">
              <a:extLst>
                <a:ext uri="{FF2B5EF4-FFF2-40B4-BE49-F238E27FC236}">
                  <a16:creationId xmlns:a16="http://schemas.microsoft.com/office/drawing/2014/main" id="{2E06CB3A-8DEC-2F37-C347-5D65ED8CFFE3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2054;p52">
            <a:extLst>
              <a:ext uri="{FF2B5EF4-FFF2-40B4-BE49-F238E27FC236}">
                <a16:creationId xmlns:a16="http://schemas.microsoft.com/office/drawing/2014/main" id="{27500951-2798-17C6-50BC-52D8456A1E4A}"/>
              </a:ext>
            </a:extLst>
          </p:cNvPr>
          <p:cNvGrpSpPr/>
          <p:nvPr/>
        </p:nvGrpSpPr>
        <p:grpSpPr>
          <a:xfrm rot="5400000">
            <a:off x="3991640" y="1261012"/>
            <a:ext cx="947422" cy="1572260"/>
            <a:chOff x="1340775" y="1694775"/>
            <a:chExt cx="2030290" cy="2327605"/>
          </a:xfrm>
          <a:solidFill>
            <a:srgbClr val="FFFFFF"/>
          </a:solidFill>
        </p:grpSpPr>
        <p:sp>
          <p:nvSpPr>
            <p:cNvPr id="18" name="Google Shape;2055;p52">
              <a:extLst>
                <a:ext uri="{FF2B5EF4-FFF2-40B4-BE49-F238E27FC236}">
                  <a16:creationId xmlns:a16="http://schemas.microsoft.com/office/drawing/2014/main" id="{123F42B1-96E9-E40E-1902-149E08BA36C8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56;p52">
              <a:extLst>
                <a:ext uri="{FF2B5EF4-FFF2-40B4-BE49-F238E27FC236}">
                  <a16:creationId xmlns:a16="http://schemas.microsoft.com/office/drawing/2014/main" id="{90D18FAA-A415-FCAA-1E35-999736401E3E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" name="Google Shape;2054;p52">
            <a:extLst>
              <a:ext uri="{FF2B5EF4-FFF2-40B4-BE49-F238E27FC236}">
                <a16:creationId xmlns:a16="http://schemas.microsoft.com/office/drawing/2014/main" id="{8A5C32FA-00CE-641A-EC59-B384DD4FEC51}"/>
              </a:ext>
            </a:extLst>
          </p:cNvPr>
          <p:cNvGrpSpPr/>
          <p:nvPr/>
        </p:nvGrpSpPr>
        <p:grpSpPr>
          <a:xfrm rot="5400000">
            <a:off x="5877638" y="1158591"/>
            <a:ext cx="1062569" cy="1700257"/>
            <a:chOff x="1340775" y="1694775"/>
            <a:chExt cx="2030290" cy="2327605"/>
          </a:xfrm>
          <a:solidFill>
            <a:schemeClr val="accent2"/>
          </a:solidFill>
        </p:grpSpPr>
        <p:sp>
          <p:nvSpPr>
            <p:cNvPr id="21" name="Google Shape;2055;p52">
              <a:extLst>
                <a:ext uri="{FF2B5EF4-FFF2-40B4-BE49-F238E27FC236}">
                  <a16:creationId xmlns:a16="http://schemas.microsoft.com/office/drawing/2014/main" id="{BB4530F4-481A-8BD7-0B37-BCC5223DE42C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56;p52">
              <a:extLst>
                <a:ext uri="{FF2B5EF4-FFF2-40B4-BE49-F238E27FC236}">
                  <a16:creationId xmlns:a16="http://schemas.microsoft.com/office/drawing/2014/main" id="{0A7DBC32-5B66-54BE-021E-35CD149EF5B1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oogle Shape;2054;p52">
            <a:extLst>
              <a:ext uri="{FF2B5EF4-FFF2-40B4-BE49-F238E27FC236}">
                <a16:creationId xmlns:a16="http://schemas.microsoft.com/office/drawing/2014/main" id="{5311D646-5D4A-B226-D9C9-F32B3BB68B2C}"/>
              </a:ext>
            </a:extLst>
          </p:cNvPr>
          <p:cNvGrpSpPr/>
          <p:nvPr/>
        </p:nvGrpSpPr>
        <p:grpSpPr>
          <a:xfrm rot="5400000">
            <a:off x="5933416" y="1229266"/>
            <a:ext cx="947422" cy="1572260"/>
            <a:chOff x="1340775" y="1694775"/>
            <a:chExt cx="2030290" cy="2327605"/>
          </a:xfrm>
          <a:solidFill>
            <a:srgbClr val="FFFFFF"/>
          </a:solidFill>
        </p:grpSpPr>
        <p:sp>
          <p:nvSpPr>
            <p:cNvPr id="24" name="Google Shape;2055;p52">
              <a:extLst>
                <a:ext uri="{FF2B5EF4-FFF2-40B4-BE49-F238E27FC236}">
                  <a16:creationId xmlns:a16="http://schemas.microsoft.com/office/drawing/2014/main" id="{F610CED9-C028-F6A2-6282-DD52CD3136A7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56;p52">
              <a:extLst>
                <a:ext uri="{FF2B5EF4-FFF2-40B4-BE49-F238E27FC236}">
                  <a16:creationId xmlns:a16="http://schemas.microsoft.com/office/drawing/2014/main" id="{FA6D6E43-840C-6ED5-BB84-DDA577F96DAF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2054;p52">
            <a:extLst>
              <a:ext uri="{FF2B5EF4-FFF2-40B4-BE49-F238E27FC236}">
                <a16:creationId xmlns:a16="http://schemas.microsoft.com/office/drawing/2014/main" id="{1966C53C-CB40-36BA-F65A-C59DA5B1FD5B}"/>
              </a:ext>
            </a:extLst>
          </p:cNvPr>
          <p:cNvGrpSpPr/>
          <p:nvPr/>
        </p:nvGrpSpPr>
        <p:grpSpPr>
          <a:xfrm rot="5400000">
            <a:off x="962714" y="2837305"/>
            <a:ext cx="1062569" cy="1700257"/>
            <a:chOff x="1340775" y="1694775"/>
            <a:chExt cx="2030290" cy="2327605"/>
          </a:xfrm>
          <a:solidFill>
            <a:schemeClr val="accent2"/>
          </a:solidFill>
        </p:grpSpPr>
        <p:sp>
          <p:nvSpPr>
            <p:cNvPr id="27" name="Google Shape;2055;p52">
              <a:extLst>
                <a:ext uri="{FF2B5EF4-FFF2-40B4-BE49-F238E27FC236}">
                  <a16:creationId xmlns:a16="http://schemas.microsoft.com/office/drawing/2014/main" id="{9B45FB0E-ED63-914A-0EC0-F4B012B4A90F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56;p52">
              <a:extLst>
                <a:ext uri="{FF2B5EF4-FFF2-40B4-BE49-F238E27FC236}">
                  <a16:creationId xmlns:a16="http://schemas.microsoft.com/office/drawing/2014/main" id="{6DB493D5-85FB-4110-523D-AF3D8FB96AFE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2054;p52">
            <a:extLst>
              <a:ext uri="{FF2B5EF4-FFF2-40B4-BE49-F238E27FC236}">
                <a16:creationId xmlns:a16="http://schemas.microsoft.com/office/drawing/2014/main" id="{2D52E566-6CC1-296E-4703-7994F979D2A5}"/>
              </a:ext>
            </a:extLst>
          </p:cNvPr>
          <p:cNvGrpSpPr/>
          <p:nvPr/>
        </p:nvGrpSpPr>
        <p:grpSpPr>
          <a:xfrm rot="5400000">
            <a:off x="1018492" y="2907980"/>
            <a:ext cx="947422" cy="1572260"/>
            <a:chOff x="1340775" y="1694775"/>
            <a:chExt cx="2030290" cy="2327605"/>
          </a:xfrm>
          <a:solidFill>
            <a:srgbClr val="FFFFFF"/>
          </a:solidFill>
        </p:grpSpPr>
        <p:sp>
          <p:nvSpPr>
            <p:cNvPr id="32" name="Google Shape;2055;p52">
              <a:extLst>
                <a:ext uri="{FF2B5EF4-FFF2-40B4-BE49-F238E27FC236}">
                  <a16:creationId xmlns:a16="http://schemas.microsoft.com/office/drawing/2014/main" id="{85755196-A271-B477-AE9D-90F90CA76907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56;p52">
              <a:extLst>
                <a:ext uri="{FF2B5EF4-FFF2-40B4-BE49-F238E27FC236}">
                  <a16:creationId xmlns:a16="http://schemas.microsoft.com/office/drawing/2014/main" id="{9BE3E480-6047-3AD0-8B9A-8B39DD256AD0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" name="Google Shape;2054;p52">
            <a:extLst>
              <a:ext uri="{FF2B5EF4-FFF2-40B4-BE49-F238E27FC236}">
                <a16:creationId xmlns:a16="http://schemas.microsoft.com/office/drawing/2014/main" id="{A529600E-3F4A-C165-BC56-D519310ED550}"/>
              </a:ext>
            </a:extLst>
          </p:cNvPr>
          <p:cNvGrpSpPr/>
          <p:nvPr/>
        </p:nvGrpSpPr>
        <p:grpSpPr>
          <a:xfrm rot="5400000">
            <a:off x="2838166" y="2837305"/>
            <a:ext cx="1062569" cy="1700257"/>
            <a:chOff x="1340775" y="1694775"/>
            <a:chExt cx="2030290" cy="2327605"/>
          </a:xfrm>
          <a:solidFill>
            <a:schemeClr val="accent2"/>
          </a:solidFill>
        </p:grpSpPr>
        <p:sp>
          <p:nvSpPr>
            <p:cNvPr id="38" name="Google Shape;2055;p52">
              <a:extLst>
                <a:ext uri="{FF2B5EF4-FFF2-40B4-BE49-F238E27FC236}">
                  <a16:creationId xmlns:a16="http://schemas.microsoft.com/office/drawing/2014/main" id="{994459FD-EEA1-A47B-0005-6DADB45FD48D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56;p52">
              <a:extLst>
                <a:ext uri="{FF2B5EF4-FFF2-40B4-BE49-F238E27FC236}">
                  <a16:creationId xmlns:a16="http://schemas.microsoft.com/office/drawing/2014/main" id="{EE55D87C-0EBC-D00C-CCDE-6A01E2EC067D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2054;p52">
            <a:extLst>
              <a:ext uri="{FF2B5EF4-FFF2-40B4-BE49-F238E27FC236}">
                <a16:creationId xmlns:a16="http://schemas.microsoft.com/office/drawing/2014/main" id="{49075CF0-A5A2-BAB5-2C40-8A00BA21433B}"/>
              </a:ext>
            </a:extLst>
          </p:cNvPr>
          <p:cNvGrpSpPr/>
          <p:nvPr/>
        </p:nvGrpSpPr>
        <p:grpSpPr>
          <a:xfrm rot="5400000">
            <a:off x="2893944" y="2907980"/>
            <a:ext cx="947422" cy="1572260"/>
            <a:chOff x="1340775" y="1694775"/>
            <a:chExt cx="2030290" cy="2327605"/>
          </a:xfrm>
          <a:solidFill>
            <a:srgbClr val="FFFFFF"/>
          </a:solidFill>
        </p:grpSpPr>
        <p:sp>
          <p:nvSpPr>
            <p:cNvPr id="46" name="Google Shape;2055;p52">
              <a:extLst>
                <a:ext uri="{FF2B5EF4-FFF2-40B4-BE49-F238E27FC236}">
                  <a16:creationId xmlns:a16="http://schemas.microsoft.com/office/drawing/2014/main" id="{80D3DCCB-E688-C578-BE19-3BC640F779E2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56;p52">
              <a:extLst>
                <a:ext uri="{FF2B5EF4-FFF2-40B4-BE49-F238E27FC236}">
                  <a16:creationId xmlns:a16="http://schemas.microsoft.com/office/drawing/2014/main" id="{7FB314B7-9ACA-3774-AB13-B9208AAB8E00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" name="Google Shape;2054;p52">
            <a:extLst>
              <a:ext uri="{FF2B5EF4-FFF2-40B4-BE49-F238E27FC236}">
                <a16:creationId xmlns:a16="http://schemas.microsoft.com/office/drawing/2014/main" id="{A38EC836-EB82-9E2A-9C5B-9DFD45B490C5}"/>
              </a:ext>
            </a:extLst>
          </p:cNvPr>
          <p:cNvGrpSpPr/>
          <p:nvPr/>
        </p:nvGrpSpPr>
        <p:grpSpPr>
          <a:xfrm rot="5400000">
            <a:off x="4713617" y="2806119"/>
            <a:ext cx="1062569" cy="1700257"/>
            <a:chOff x="1340775" y="1694775"/>
            <a:chExt cx="2030290" cy="2327605"/>
          </a:xfrm>
          <a:solidFill>
            <a:schemeClr val="accent2"/>
          </a:solidFill>
        </p:grpSpPr>
        <p:sp>
          <p:nvSpPr>
            <p:cNvPr id="49" name="Google Shape;2055;p52">
              <a:extLst>
                <a:ext uri="{FF2B5EF4-FFF2-40B4-BE49-F238E27FC236}">
                  <a16:creationId xmlns:a16="http://schemas.microsoft.com/office/drawing/2014/main" id="{14A006D9-1233-A785-111F-B387F14EDA19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56;p52">
              <a:extLst>
                <a:ext uri="{FF2B5EF4-FFF2-40B4-BE49-F238E27FC236}">
                  <a16:creationId xmlns:a16="http://schemas.microsoft.com/office/drawing/2014/main" id="{412E0C30-C3A4-D8A1-3BA0-A5E96EAC42EE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" name="Google Shape;2054;p52">
            <a:extLst>
              <a:ext uri="{FF2B5EF4-FFF2-40B4-BE49-F238E27FC236}">
                <a16:creationId xmlns:a16="http://schemas.microsoft.com/office/drawing/2014/main" id="{2552C229-CC26-707C-44A6-AAE40CCE1938}"/>
              </a:ext>
            </a:extLst>
          </p:cNvPr>
          <p:cNvGrpSpPr/>
          <p:nvPr/>
        </p:nvGrpSpPr>
        <p:grpSpPr>
          <a:xfrm rot="5400000">
            <a:off x="4769395" y="2876794"/>
            <a:ext cx="947422" cy="1572260"/>
            <a:chOff x="1340775" y="1694775"/>
            <a:chExt cx="2030290" cy="2327605"/>
          </a:xfrm>
          <a:solidFill>
            <a:srgbClr val="FFFFFF"/>
          </a:solidFill>
        </p:grpSpPr>
        <p:sp>
          <p:nvSpPr>
            <p:cNvPr id="52" name="Google Shape;2055;p52">
              <a:extLst>
                <a:ext uri="{FF2B5EF4-FFF2-40B4-BE49-F238E27FC236}">
                  <a16:creationId xmlns:a16="http://schemas.microsoft.com/office/drawing/2014/main" id="{612E55CD-8C14-4B0B-C065-F24F66D1806E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56;p52">
              <a:extLst>
                <a:ext uri="{FF2B5EF4-FFF2-40B4-BE49-F238E27FC236}">
                  <a16:creationId xmlns:a16="http://schemas.microsoft.com/office/drawing/2014/main" id="{AE1E0289-DB26-8E41-1270-2EF562752D12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" name="Google Shape;2054;p52">
            <a:extLst>
              <a:ext uri="{FF2B5EF4-FFF2-40B4-BE49-F238E27FC236}">
                <a16:creationId xmlns:a16="http://schemas.microsoft.com/office/drawing/2014/main" id="{4D4ED551-00E0-3A79-B7D3-405E6C4150E2}"/>
              </a:ext>
            </a:extLst>
          </p:cNvPr>
          <p:cNvGrpSpPr/>
          <p:nvPr/>
        </p:nvGrpSpPr>
        <p:grpSpPr>
          <a:xfrm rot="5400000">
            <a:off x="6595138" y="2806119"/>
            <a:ext cx="1062569" cy="1700257"/>
            <a:chOff x="1340775" y="1694775"/>
            <a:chExt cx="2030290" cy="2327605"/>
          </a:xfrm>
          <a:solidFill>
            <a:schemeClr val="accent2"/>
          </a:solidFill>
        </p:grpSpPr>
        <p:sp>
          <p:nvSpPr>
            <p:cNvPr id="55" name="Google Shape;2055;p52">
              <a:extLst>
                <a:ext uri="{FF2B5EF4-FFF2-40B4-BE49-F238E27FC236}">
                  <a16:creationId xmlns:a16="http://schemas.microsoft.com/office/drawing/2014/main" id="{1D43FC44-0CBF-296E-3EDC-A17EC65BAC18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56;p52">
              <a:extLst>
                <a:ext uri="{FF2B5EF4-FFF2-40B4-BE49-F238E27FC236}">
                  <a16:creationId xmlns:a16="http://schemas.microsoft.com/office/drawing/2014/main" id="{DA1CD6CC-B66C-0195-C599-385F4FD87A87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" name="Google Shape;2054;p52">
            <a:extLst>
              <a:ext uri="{FF2B5EF4-FFF2-40B4-BE49-F238E27FC236}">
                <a16:creationId xmlns:a16="http://schemas.microsoft.com/office/drawing/2014/main" id="{B26AF99F-9413-DF55-12D9-77D519CDFCDA}"/>
              </a:ext>
            </a:extLst>
          </p:cNvPr>
          <p:cNvGrpSpPr/>
          <p:nvPr/>
        </p:nvGrpSpPr>
        <p:grpSpPr>
          <a:xfrm rot="5400000">
            <a:off x="6650916" y="2876794"/>
            <a:ext cx="947422" cy="1572260"/>
            <a:chOff x="1340775" y="1694775"/>
            <a:chExt cx="2030290" cy="2327605"/>
          </a:xfrm>
          <a:solidFill>
            <a:srgbClr val="FFFFFF"/>
          </a:solidFill>
        </p:grpSpPr>
        <p:sp>
          <p:nvSpPr>
            <p:cNvPr id="58" name="Google Shape;2055;p52">
              <a:extLst>
                <a:ext uri="{FF2B5EF4-FFF2-40B4-BE49-F238E27FC236}">
                  <a16:creationId xmlns:a16="http://schemas.microsoft.com/office/drawing/2014/main" id="{DE54853C-08FE-4597-07DD-B04C9554CFAB}"/>
                </a:ext>
              </a:extLst>
            </p:cNvPr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56;p52">
              <a:extLst>
                <a:ext uri="{FF2B5EF4-FFF2-40B4-BE49-F238E27FC236}">
                  <a16:creationId xmlns:a16="http://schemas.microsoft.com/office/drawing/2014/main" id="{8FCF9AF5-6DE1-2DD4-49BE-307567B9646B}"/>
                </a:ext>
              </a:extLst>
            </p:cNvPr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0" name="Picture 59" descr="A blue and red circles on a black background&#10;&#10;Description automatically generated">
            <a:extLst>
              <a:ext uri="{FF2B5EF4-FFF2-40B4-BE49-F238E27FC236}">
                <a16:creationId xmlns:a16="http://schemas.microsoft.com/office/drawing/2014/main" id="{844ABD34-9769-7DA4-3FD2-B4E41E8D2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08" y="1658529"/>
            <a:ext cx="1662417" cy="831209"/>
          </a:xfrm>
          <a:prstGeom prst="rect">
            <a:avLst/>
          </a:prstGeom>
        </p:spPr>
      </p:pic>
      <p:pic>
        <p:nvPicPr>
          <p:cNvPr id="61" name="Picture 60" descr="A logo with blue triangles&#10;&#10;Description automatically generated">
            <a:extLst>
              <a:ext uri="{FF2B5EF4-FFF2-40B4-BE49-F238E27FC236}">
                <a16:creationId xmlns:a16="http://schemas.microsoft.com/office/drawing/2014/main" id="{069D82BB-5DD7-895A-0CF1-75580AF6E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33" y="1688746"/>
            <a:ext cx="1479066" cy="701372"/>
          </a:xfrm>
          <a:prstGeom prst="rect">
            <a:avLst/>
          </a:prstGeom>
        </p:spPr>
      </p:pic>
      <p:pic>
        <p:nvPicPr>
          <p:cNvPr id="62" name="Picture 61" descr="A blue and black logo&#10;&#10;Description automatically generated">
            <a:extLst>
              <a:ext uri="{FF2B5EF4-FFF2-40B4-BE49-F238E27FC236}">
                <a16:creationId xmlns:a16="http://schemas.microsoft.com/office/drawing/2014/main" id="{4095647C-19F1-BEE1-7F09-E0A591C23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27" y="1569696"/>
            <a:ext cx="1461100" cy="820422"/>
          </a:xfrm>
          <a:prstGeom prst="rect">
            <a:avLst/>
          </a:prstGeom>
        </p:spPr>
      </p:pic>
      <p:pic>
        <p:nvPicPr>
          <p:cNvPr id="63" name="Picture 62" descr="A logo with a number&#10;&#10;Description automatically generated">
            <a:extLst>
              <a:ext uri="{FF2B5EF4-FFF2-40B4-BE49-F238E27FC236}">
                <a16:creationId xmlns:a16="http://schemas.microsoft.com/office/drawing/2014/main" id="{A0BD4923-5A91-E6B8-5556-2D0121E43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30" y="3291479"/>
            <a:ext cx="1451951" cy="813093"/>
          </a:xfrm>
          <a:prstGeom prst="rect">
            <a:avLst/>
          </a:prstGeom>
        </p:spPr>
      </p:pic>
      <p:pic>
        <p:nvPicPr>
          <p:cNvPr id="1984" name="Picture 1983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E12463FB-C11B-0EE1-4354-725A11BBDB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45" y="3277506"/>
            <a:ext cx="1486452" cy="769355"/>
          </a:xfrm>
          <a:prstGeom prst="rect">
            <a:avLst/>
          </a:prstGeom>
        </p:spPr>
      </p:pic>
      <p:pic>
        <p:nvPicPr>
          <p:cNvPr id="1985" name="Picture 1984" descr="A blue circle with text and a symbol&#10;&#10;Description automatically generated">
            <a:extLst>
              <a:ext uri="{FF2B5EF4-FFF2-40B4-BE49-F238E27FC236}">
                <a16:creationId xmlns:a16="http://schemas.microsoft.com/office/drawing/2014/main" id="{45CE0DC3-D529-2A38-C04C-07413BAD61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1" t="13110" r="28539" b="11240"/>
          <a:stretch/>
        </p:blipFill>
        <p:spPr>
          <a:xfrm>
            <a:off x="6743699" y="3260646"/>
            <a:ext cx="804727" cy="807955"/>
          </a:xfrm>
          <a:prstGeom prst="flowChartConnector">
            <a:avLst/>
          </a:prstGeom>
        </p:spPr>
      </p:pic>
      <p:pic>
        <p:nvPicPr>
          <p:cNvPr id="1986" name="Picture 1985" descr="A blue oval with black text&#10;&#10;Description automatically generated">
            <a:extLst>
              <a:ext uri="{FF2B5EF4-FFF2-40B4-BE49-F238E27FC236}">
                <a16:creationId xmlns:a16="http://schemas.microsoft.com/office/drawing/2014/main" id="{8A785FCB-549E-6910-0EFA-4042B83E99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9" t="21677" r="19900" b="28398"/>
          <a:stretch/>
        </p:blipFill>
        <p:spPr>
          <a:xfrm>
            <a:off x="4644759" y="3370213"/>
            <a:ext cx="1161515" cy="62230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6555-C3C9-1D50-2E4C-3081C0DB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520" y="161271"/>
            <a:ext cx="7299600" cy="572700"/>
          </a:xfrm>
        </p:spPr>
        <p:txBody>
          <a:bodyPr/>
          <a:lstStyle/>
          <a:p>
            <a:r>
              <a:rPr lang="en-US" dirty="0"/>
              <a:t>3.2.1 System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9C8B7-34F5-0BDF-9A76-17A97EE9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05" y="837508"/>
            <a:ext cx="3491075" cy="42285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oogle Shape;1835;p40">
            <a:extLst>
              <a:ext uri="{FF2B5EF4-FFF2-40B4-BE49-F238E27FC236}">
                <a16:creationId xmlns:a16="http://schemas.microsoft.com/office/drawing/2014/main" id="{A6623E92-51DB-32EF-5C2C-5EEFF5728B83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8" name="Google Shape;1836;p40">
              <a:extLst>
                <a:ext uri="{FF2B5EF4-FFF2-40B4-BE49-F238E27FC236}">
                  <a16:creationId xmlns:a16="http://schemas.microsoft.com/office/drawing/2014/main" id="{EE9ACCCC-F506-ADC4-46D3-DD8788FBDC48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7;p40">
              <a:extLst>
                <a:ext uri="{FF2B5EF4-FFF2-40B4-BE49-F238E27FC236}">
                  <a16:creationId xmlns:a16="http://schemas.microsoft.com/office/drawing/2014/main" id="{F8E195BA-DD91-123D-2131-292F03B0D7A7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Google Shape;1856;p40">
            <a:extLst>
              <a:ext uri="{FF2B5EF4-FFF2-40B4-BE49-F238E27FC236}">
                <a16:creationId xmlns:a16="http://schemas.microsoft.com/office/drawing/2014/main" id="{3B166171-760C-03D6-5C99-DBF22C38AD3F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lang="en" dirty="0">
                <a:solidFill>
                  <a:srgbClr val="20124D"/>
                </a:solidFill>
                <a:latin typeface="Montserrat ExtraBold"/>
                <a:sym typeface="Montserrat ExtraBold"/>
              </a:rPr>
              <a:t>12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9182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6555-C3C9-1D50-2E4C-3081C0DB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00" y="176511"/>
            <a:ext cx="7299600" cy="572700"/>
          </a:xfrm>
        </p:spPr>
        <p:txBody>
          <a:bodyPr/>
          <a:lstStyle/>
          <a:p>
            <a:r>
              <a:rPr lang="en-US" dirty="0"/>
              <a:t>3.2.2 System Structure</a:t>
            </a:r>
          </a:p>
        </p:txBody>
      </p:sp>
      <p:grpSp>
        <p:nvGrpSpPr>
          <p:cNvPr id="7" name="Google Shape;1835;p40">
            <a:extLst>
              <a:ext uri="{FF2B5EF4-FFF2-40B4-BE49-F238E27FC236}">
                <a16:creationId xmlns:a16="http://schemas.microsoft.com/office/drawing/2014/main" id="{8DB919AB-AAC4-F420-AF01-25E0393CD2DB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8" name="Google Shape;1836;p40">
              <a:extLst>
                <a:ext uri="{FF2B5EF4-FFF2-40B4-BE49-F238E27FC236}">
                  <a16:creationId xmlns:a16="http://schemas.microsoft.com/office/drawing/2014/main" id="{EE5DBFCC-6699-CFA3-2830-9524736BB7DA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7;p40">
              <a:extLst>
                <a:ext uri="{FF2B5EF4-FFF2-40B4-BE49-F238E27FC236}">
                  <a16:creationId xmlns:a16="http://schemas.microsoft.com/office/drawing/2014/main" id="{52ABE1B7-E6B3-71E2-8B46-D54FEEFB0AAC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Google Shape;1856;p40">
            <a:extLst>
              <a:ext uri="{FF2B5EF4-FFF2-40B4-BE49-F238E27FC236}">
                <a16:creationId xmlns:a16="http://schemas.microsoft.com/office/drawing/2014/main" id="{97128627-7015-4570-341F-815A48A7DD04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lang="en" dirty="0">
                <a:solidFill>
                  <a:srgbClr val="20124D"/>
                </a:solidFill>
                <a:latin typeface="Montserrat ExtraBold"/>
                <a:sym typeface="Montserrat ExtraBold"/>
              </a:rPr>
              <a:t>13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29AFE-C185-8B21-23B4-ABA89054C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44" y="841980"/>
            <a:ext cx="5568176" cy="4155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554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6555-C3C9-1D50-2E4C-3081C0DB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00" y="176511"/>
            <a:ext cx="7299600" cy="572700"/>
          </a:xfrm>
        </p:spPr>
        <p:txBody>
          <a:bodyPr/>
          <a:lstStyle/>
          <a:p>
            <a:r>
              <a:rPr lang="en-US" dirty="0"/>
              <a:t>3.2.3 System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EDC7A-FD14-57D7-3AB9-9704F00DE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04"/>
          <a:stretch/>
        </p:blipFill>
        <p:spPr>
          <a:xfrm>
            <a:off x="1889493" y="4572000"/>
            <a:ext cx="5128527" cy="216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F31F5-C0AC-F885-D193-D7CD0BCC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16" y="932917"/>
            <a:ext cx="6431280" cy="356205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oogle Shape;1835;p40">
            <a:extLst>
              <a:ext uri="{FF2B5EF4-FFF2-40B4-BE49-F238E27FC236}">
                <a16:creationId xmlns:a16="http://schemas.microsoft.com/office/drawing/2014/main" id="{59B04CD6-35F5-382D-15C6-EA325AA1B3A8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9" name="Google Shape;1836;p40">
              <a:extLst>
                <a:ext uri="{FF2B5EF4-FFF2-40B4-BE49-F238E27FC236}">
                  <a16:creationId xmlns:a16="http://schemas.microsoft.com/office/drawing/2014/main" id="{E8F2DCF4-63ED-731D-E133-EDFACEC6B9CE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7;p40">
              <a:extLst>
                <a:ext uri="{FF2B5EF4-FFF2-40B4-BE49-F238E27FC236}">
                  <a16:creationId xmlns:a16="http://schemas.microsoft.com/office/drawing/2014/main" id="{1B0A0A98-5741-DD0A-539B-D55474B70AE2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1856;p40">
            <a:extLst>
              <a:ext uri="{FF2B5EF4-FFF2-40B4-BE49-F238E27FC236}">
                <a16:creationId xmlns:a16="http://schemas.microsoft.com/office/drawing/2014/main" id="{6BBF42C7-DAF5-84BF-475A-DB23A72943F3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414878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lang="en" dirty="0">
                <a:solidFill>
                  <a:srgbClr val="20124D"/>
                </a:solidFill>
                <a:latin typeface="Montserrat ExtraBold"/>
                <a:sym typeface="Montserrat ExtraBold"/>
              </a:rPr>
              <a:t>14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6000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6555-C3C9-1D50-2E4C-3081C0DB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00" y="176511"/>
            <a:ext cx="7299600" cy="572700"/>
          </a:xfrm>
        </p:spPr>
        <p:txBody>
          <a:bodyPr/>
          <a:lstStyle/>
          <a:p>
            <a:r>
              <a:rPr lang="en-US" dirty="0"/>
              <a:t>3.2.4 System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5D998-4D13-CFD4-CD96-2B810784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72" y="1082218"/>
            <a:ext cx="6041136" cy="37029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oogle Shape;1835;p40">
            <a:extLst>
              <a:ext uri="{FF2B5EF4-FFF2-40B4-BE49-F238E27FC236}">
                <a16:creationId xmlns:a16="http://schemas.microsoft.com/office/drawing/2014/main" id="{4642EF01-3F67-8A39-F109-2D1C2460377A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6" name="Google Shape;1836;p40">
              <a:extLst>
                <a:ext uri="{FF2B5EF4-FFF2-40B4-BE49-F238E27FC236}">
                  <a16:creationId xmlns:a16="http://schemas.microsoft.com/office/drawing/2014/main" id="{95735AD7-C9F0-FE1D-8C78-7777FB0BC2F1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7;p40">
              <a:extLst>
                <a:ext uri="{FF2B5EF4-FFF2-40B4-BE49-F238E27FC236}">
                  <a16:creationId xmlns:a16="http://schemas.microsoft.com/office/drawing/2014/main" id="{EEE55A91-637B-57FE-8559-08A564B91F51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Google Shape;1856;p40">
            <a:extLst>
              <a:ext uri="{FF2B5EF4-FFF2-40B4-BE49-F238E27FC236}">
                <a16:creationId xmlns:a16="http://schemas.microsoft.com/office/drawing/2014/main" id="{EC380152-6EAB-CEFB-BCDE-755605423779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lang="en" dirty="0">
                <a:solidFill>
                  <a:srgbClr val="20124D"/>
                </a:solidFill>
                <a:latin typeface="Montserrat ExtraBold"/>
                <a:sym typeface="Montserrat ExtraBold"/>
              </a:rPr>
              <a:t>15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0680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76;p69">
            <a:extLst>
              <a:ext uri="{FF2B5EF4-FFF2-40B4-BE49-F238E27FC236}">
                <a16:creationId xmlns:a16="http://schemas.microsoft.com/office/drawing/2014/main" id="{E8464178-2AB9-B2C9-3C57-5C4F1C5F944D}"/>
              </a:ext>
            </a:extLst>
          </p:cNvPr>
          <p:cNvGrpSpPr/>
          <p:nvPr/>
        </p:nvGrpSpPr>
        <p:grpSpPr>
          <a:xfrm>
            <a:off x="902208" y="1048512"/>
            <a:ext cx="6961632" cy="1626609"/>
            <a:chOff x="7007325" y="2227487"/>
            <a:chExt cx="871082" cy="589250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0C7CDCDC-A762-3CF9-174C-13EE3B2A3D2E}"/>
                </a:ext>
              </a:extLst>
            </p:cNvPr>
            <p:cNvSpPr/>
            <p:nvPr/>
          </p:nvSpPr>
          <p:spPr>
            <a:xfrm rot="21425553">
              <a:off x="7039107" y="2227487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89506A16-B026-079C-83A2-7992B1FA3505}"/>
                </a:ext>
              </a:extLst>
            </p:cNvPr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389218" y="1342502"/>
            <a:ext cx="6229699" cy="1125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4. System Testing</a:t>
            </a:r>
          </a:p>
        </p:txBody>
      </p:sp>
      <p:sp>
        <p:nvSpPr>
          <p:cNvPr id="2" name="Google Shape;1987;p49">
            <a:extLst>
              <a:ext uri="{FF2B5EF4-FFF2-40B4-BE49-F238E27FC236}">
                <a16:creationId xmlns:a16="http://schemas.microsoft.com/office/drawing/2014/main" id="{FAF2775E-24D4-156E-2FCB-C6F98C586D80}"/>
              </a:ext>
            </a:extLst>
          </p:cNvPr>
          <p:cNvSpPr txBox="1">
            <a:spLocks/>
          </p:cNvSpPr>
          <p:nvPr/>
        </p:nvSpPr>
        <p:spPr>
          <a:xfrm>
            <a:off x="1119271" y="2726793"/>
            <a:ext cx="6499645" cy="19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7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3200" dirty="0"/>
              <a:t>What testing techniques have been used?</a:t>
            </a:r>
          </a:p>
        </p:txBody>
      </p:sp>
      <p:grpSp>
        <p:nvGrpSpPr>
          <p:cNvPr id="6" name="Google Shape;1835;p40">
            <a:extLst>
              <a:ext uri="{FF2B5EF4-FFF2-40B4-BE49-F238E27FC236}">
                <a16:creationId xmlns:a16="http://schemas.microsoft.com/office/drawing/2014/main" id="{74ADA5B6-2D5F-9711-86FC-111CC49B56D1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7" name="Google Shape;1836;p40">
              <a:extLst>
                <a:ext uri="{FF2B5EF4-FFF2-40B4-BE49-F238E27FC236}">
                  <a16:creationId xmlns:a16="http://schemas.microsoft.com/office/drawing/2014/main" id="{3065FC64-5486-CB39-6956-8ABC29595E65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40">
              <a:extLst>
                <a:ext uri="{FF2B5EF4-FFF2-40B4-BE49-F238E27FC236}">
                  <a16:creationId xmlns:a16="http://schemas.microsoft.com/office/drawing/2014/main" id="{0ABD30F2-D932-DB0F-1E3A-DC0C3063C6E1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1856;p40">
            <a:extLst>
              <a:ext uri="{FF2B5EF4-FFF2-40B4-BE49-F238E27FC236}">
                <a16:creationId xmlns:a16="http://schemas.microsoft.com/office/drawing/2014/main" id="{F1E98669-474B-66E5-AF15-CC08CC8F546A}"/>
              </a:ext>
            </a:extLst>
          </p:cNvPr>
          <p:cNvSpPr txBox="1">
            <a:spLocks/>
          </p:cNvSpPr>
          <p:nvPr/>
        </p:nvSpPr>
        <p:spPr>
          <a:xfrm>
            <a:off x="8678024" y="4805493"/>
            <a:ext cx="414877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925223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6555-C3C9-1D50-2E4C-3081C0DB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40" y="77451"/>
            <a:ext cx="7299600" cy="572700"/>
          </a:xfrm>
        </p:spPr>
        <p:txBody>
          <a:bodyPr/>
          <a:lstStyle/>
          <a:p>
            <a:r>
              <a:rPr lang="en-US" dirty="0"/>
              <a:t>4.1 Black-Box Acceptance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43A58-1391-88E9-D67D-A77F9371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841484"/>
            <a:ext cx="4698570" cy="4302016"/>
          </a:xfrm>
          <a:prstGeom prst="rect">
            <a:avLst/>
          </a:prstGeom>
        </p:spPr>
      </p:pic>
      <p:grpSp>
        <p:nvGrpSpPr>
          <p:cNvPr id="7" name="Google Shape;1835;p40">
            <a:extLst>
              <a:ext uri="{FF2B5EF4-FFF2-40B4-BE49-F238E27FC236}">
                <a16:creationId xmlns:a16="http://schemas.microsoft.com/office/drawing/2014/main" id="{A098F943-6C59-6DE4-1B52-89A0935D7CBA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8" name="Google Shape;1836;p40">
              <a:extLst>
                <a:ext uri="{FF2B5EF4-FFF2-40B4-BE49-F238E27FC236}">
                  <a16:creationId xmlns:a16="http://schemas.microsoft.com/office/drawing/2014/main" id="{2E202F1F-214D-4DC5-DE2E-03CD8B412E10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7;p40">
              <a:extLst>
                <a:ext uri="{FF2B5EF4-FFF2-40B4-BE49-F238E27FC236}">
                  <a16:creationId xmlns:a16="http://schemas.microsoft.com/office/drawing/2014/main" id="{ADEFB7B5-0AA0-DE34-0B97-90DB46B8D9B8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Google Shape;1856;p40">
            <a:extLst>
              <a:ext uri="{FF2B5EF4-FFF2-40B4-BE49-F238E27FC236}">
                <a16:creationId xmlns:a16="http://schemas.microsoft.com/office/drawing/2014/main" id="{C4B5411D-52C4-680D-A136-B5DAE350B5B1}"/>
              </a:ext>
            </a:extLst>
          </p:cNvPr>
          <p:cNvSpPr txBox="1">
            <a:spLocks/>
          </p:cNvSpPr>
          <p:nvPr/>
        </p:nvSpPr>
        <p:spPr>
          <a:xfrm>
            <a:off x="8678024" y="4805493"/>
            <a:ext cx="414877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1468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6555-C3C9-1D50-2E4C-3081C0DB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40" y="77451"/>
            <a:ext cx="7299600" cy="572700"/>
          </a:xfrm>
        </p:spPr>
        <p:txBody>
          <a:bodyPr/>
          <a:lstStyle/>
          <a:p>
            <a:r>
              <a:rPr lang="en-US" dirty="0"/>
              <a:t>4.2 White-Box Unit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F80FC-7AFC-7A6D-0B90-C422FE8D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811338"/>
            <a:ext cx="7490461" cy="4254711"/>
          </a:xfrm>
          <a:prstGeom prst="rect">
            <a:avLst/>
          </a:prstGeom>
        </p:spPr>
      </p:pic>
      <p:grpSp>
        <p:nvGrpSpPr>
          <p:cNvPr id="5" name="Google Shape;1835;p40">
            <a:extLst>
              <a:ext uri="{FF2B5EF4-FFF2-40B4-BE49-F238E27FC236}">
                <a16:creationId xmlns:a16="http://schemas.microsoft.com/office/drawing/2014/main" id="{1DA2F96D-774A-EF9B-6893-27B7C08BB227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7" name="Google Shape;1836;p40">
              <a:extLst>
                <a:ext uri="{FF2B5EF4-FFF2-40B4-BE49-F238E27FC236}">
                  <a16:creationId xmlns:a16="http://schemas.microsoft.com/office/drawing/2014/main" id="{B9B389F9-01ED-AF5F-665E-8CFE0A1CC1F6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40">
              <a:extLst>
                <a:ext uri="{FF2B5EF4-FFF2-40B4-BE49-F238E27FC236}">
                  <a16:creationId xmlns:a16="http://schemas.microsoft.com/office/drawing/2014/main" id="{27C6E67D-27D3-710E-AD59-A29D9502AB6E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1856;p40">
            <a:extLst>
              <a:ext uri="{FF2B5EF4-FFF2-40B4-BE49-F238E27FC236}">
                <a16:creationId xmlns:a16="http://schemas.microsoft.com/office/drawing/2014/main" id="{743D3DF1-4D3D-E82A-B3F7-969033D0634E}"/>
              </a:ext>
            </a:extLst>
          </p:cNvPr>
          <p:cNvSpPr txBox="1">
            <a:spLocks/>
          </p:cNvSpPr>
          <p:nvPr/>
        </p:nvSpPr>
        <p:spPr>
          <a:xfrm>
            <a:off x="8678024" y="4805493"/>
            <a:ext cx="414877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4564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686153" y="105571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 </a:t>
            </a:r>
            <a:endParaRPr dirty="0"/>
          </a:p>
        </p:txBody>
      </p:sp>
      <p:grpSp>
        <p:nvGrpSpPr>
          <p:cNvPr id="2" name="Google Shape;1835;p40">
            <a:extLst>
              <a:ext uri="{FF2B5EF4-FFF2-40B4-BE49-F238E27FC236}">
                <a16:creationId xmlns:a16="http://schemas.microsoft.com/office/drawing/2014/main" id="{97B394A2-CB99-8020-F5EF-0FD8582A46F4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3" name="Google Shape;1836;p40">
              <a:extLst>
                <a:ext uri="{FF2B5EF4-FFF2-40B4-BE49-F238E27FC236}">
                  <a16:creationId xmlns:a16="http://schemas.microsoft.com/office/drawing/2014/main" id="{18F49008-E0F2-50CF-C044-BCDEE2702E48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7;p40">
              <a:extLst>
                <a:ext uri="{FF2B5EF4-FFF2-40B4-BE49-F238E27FC236}">
                  <a16:creationId xmlns:a16="http://schemas.microsoft.com/office/drawing/2014/main" id="{821AB5E5-E32A-ADDD-5614-4D0AC2C8BED4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856;p40">
            <a:extLst>
              <a:ext uri="{FF2B5EF4-FFF2-40B4-BE49-F238E27FC236}">
                <a16:creationId xmlns:a16="http://schemas.microsoft.com/office/drawing/2014/main" id="{63836A09-1E60-CF07-AEAA-C037D9AA6300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1</a:t>
            </a:r>
          </a:p>
        </p:txBody>
      </p:sp>
      <p:grpSp>
        <p:nvGrpSpPr>
          <p:cNvPr id="7" name="Google Shape;2060;p52">
            <a:extLst>
              <a:ext uri="{FF2B5EF4-FFF2-40B4-BE49-F238E27FC236}">
                <a16:creationId xmlns:a16="http://schemas.microsoft.com/office/drawing/2014/main" id="{BFA8B552-618E-4C5D-AC1C-4D77FE88F301}"/>
              </a:ext>
            </a:extLst>
          </p:cNvPr>
          <p:cNvGrpSpPr/>
          <p:nvPr/>
        </p:nvGrpSpPr>
        <p:grpSpPr>
          <a:xfrm>
            <a:off x="154853" y="1259882"/>
            <a:ext cx="2002701" cy="1070906"/>
            <a:chOff x="5836756" y="1694775"/>
            <a:chExt cx="2030290" cy="2327605"/>
          </a:xfrm>
        </p:grpSpPr>
        <p:sp>
          <p:nvSpPr>
            <p:cNvPr id="8" name="Google Shape;2061;p52">
              <a:extLst>
                <a:ext uri="{FF2B5EF4-FFF2-40B4-BE49-F238E27FC236}">
                  <a16:creationId xmlns:a16="http://schemas.microsoft.com/office/drawing/2014/main" id="{FC28CA0E-F422-06DA-AB7B-DD69AE11FD74}"/>
                </a:ext>
              </a:extLst>
            </p:cNvPr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62;p52">
              <a:extLst>
                <a:ext uri="{FF2B5EF4-FFF2-40B4-BE49-F238E27FC236}">
                  <a16:creationId xmlns:a16="http://schemas.microsoft.com/office/drawing/2014/main" id="{13D624FF-EC78-19E7-5FE3-5DF685F83528}"/>
                </a:ext>
              </a:extLst>
            </p:cNvPr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2069;p52">
            <a:extLst>
              <a:ext uri="{FF2B5EF4-FFF2-40B4-BE49-F238E27FC236}">
                <a16:creationId xmlns:a16="http://schemas.microsoft.com/office/drawing/2014/main" id="{D82159C7-2219-5C60-024D-8A77F16C405B}"/>
              </a:ext>
            </a:extLst>
          </p:cNvPr>
          <p:cNvSpPr txBox="1">
            <a:spLocks/>
          </p:cNvSpPr>
          <p:nvPr/>
        </p:nvSpPr>
        <p:spPr>
          <a:xfrm>
            <a:off x="49800" y="1568941"/>
            <a:ext cx="1957957" cy="45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400" dirty="0"/>
              <a:t>Introduction</a:t>
            </a:r>
            <a:r>
              <a:rPr lang="en-US" sz="1600" dirty="0"/>
              <a:t> </a:t>
            </a:r>
          </a:p>
        </p:txBody>
      </p:sp>
      <p:grpSp>
        <p:nvGrpSpPr>
          <p:cNvPr id="23" name="Google Shape;2060;p52">
            <a:extLst>
              <a:ext uri="{FF2B5EF4-FFF2-40B4-BE49-F238E27FC236}">
                <a16:creationId xmlns:a16="http://schemas.microsoft.com/office/drawing/2014/main" id="{03AA0339-D35F-CEDC-2C3A-EF1AE4451840}"/>
              </a:ext>
            </a:extLst>
          </p:cNvPr>
          <p:cNvGrpSpPr/>
          <p:nvPr/>
        </p:nvGrpSpPr>
        <p:grpSpPr>
          <a:xfrm>
            <a:off x="2445143" y="1273730"/>
            <a:ext cx="2002701" cy="1070906"/>
            <a:chOff x="5836756" y="1694775"/>
            <a:chExt cx="2030290" cy="2327605"/>
          </a:xfrm>
        </p:grpSpPr>
        <p:sp>
          <p:nvSpPr>
            <p:cNvPr id="24" name="Google Shape;2061;p52">
              <a:extLst>
                <a:ext uri="{FF2B5EF4-FFF2-40B4-BE49-F238E27FC236}">
                  <a16:creationId xmlns:a16="http://schemas.microsoft.com/office/drawing/2014/main" id="{59D25D85-F79E-4C13-3073-AE59C4EE06D2}"/>
                </a:ext>
              </a:extLst>
            </p:cNvPr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62;p52">
              <a:extLst>
                <a:ext uri="{FF2B5EF4-FFF2-40B4-BE49-F238E27FC236}">
                  <a16:creationId xmlns:a16="http://schemas.microsoft.com/office/drawing/2014/main" id="{30A54852-29FD-26B4-D46A-3EF4BD97D52B}"/>
                </a:ext>
              </a:extLst>
            </p:cNvPr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069;p52">
            <a:extLst>
              <a:ext uri="{FF2B5EF4-FFF2-40B4-BE49-F238E27FC236}">
                <a16:creationId xmlns:a16="http://schemas.microsoft.com/office/drawing/2014/main" id="{4E35161A-3E98-4DC8-702B-40236A838AAE}"/>
              </a:ext>
            </a:extLst>
          </p:cNvPr>
          <p:cNvSpPr txBox="1">
            <a:spLocks/>
          </p:cNvSpPr>
          <p:nvPr/>
        </p:nvSpPr>
        <p:spPr>
          <a:xfrm>
            <a:off x="2323354" y="1381252"/>
            <a:ext cx="2113168" cy="87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n-US" sz="1400" dirty="0"/>
              <a:t>Problem Statement And Stakeholders </a:t>
            </a:r>
          </a:p>
        </p:txBody>
      </p:sp>
      <p:grpSp>
        <p:nvGrpSpPr>
          <p:cNvPr id="27" name="Google Shape;2060;p52">
            <a:extLst>
              <a:ext uri="{FF2B5EF4-FFF2-40B4-BE49-F238E27FC236}">
                <a16:creationId xmlns:a16="http://schemas.microsoft.com/office/drawing/2014/main" id="{82984B0F-92E4-98D3-36CE-C4AC4E798BA3}"/>
              </a:ext>
            </a:extLst>
          </p:cNvPr>
          <p:cNvGrpSpPr/>
          <p:nvPr/>
        </p:nvGrpSpPr>
        <p:grpSpPr>
          <a:xfrm>
            <a:off x="4734367" y="1277725"/>
            <a:ext cx="2002701" cy="1070906"/>
            <a:chOff x="5836756" y="1694775"/>
            <a:chExt cx="2030290" cy="2327605"/>
          </a:xfrm>
        </p:grpSpPr>
        <p:sp>
          <p:nvSpPr>
            <p:cNvPr id="28" name="Google Shape;2061;p52">
              <a:extLst>
                <a:ext uri="{FF2B5EF4-FFF2-40B4-BE49-F238E27FC236}">
                  <a16:creationId xmlns:a16="http://schemas.microsoft.com/office/drawing/2014/main" id="{CBF5B89A-58B9-8396-277F-D227F65E7C30}"/>
                </a:ext>
              </a:extLst>
            </p:cNvPr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62;p52">
              <a:extLst>
                <a:ext uri="{FF2B5EF4-FFF2-40B4-BE49-F238E27FC236}">
                  <a16:creationId xmlns:a16="http://schemas.microsoft.com/office/drawing/2014/main" id="{E6B16399-9269-6904-16D3-7C7499AC31BC}"/>
                </a:ext>
              </a:extLst>
            </p:cNvPr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069;p52">
            <a:extLst>
              <a:ext uri="{FF2B5EF4-FFF2-40B4-BE49-F238E27FC236}">
                <a16:creationId xmlns:a16="http://schemas.microsoft.com/office/drawing/2014/main" id="{573E05CF-8911-D834-3BA9-834AF43420E4}"/>
              </a:ext>
            </a:extLst>
          </p:cNvPr>
          <p:cNvSpPr txBox="1">
            <a:spLocks/>
          </p:cNvSpPr>
          <p:nvPr/>
        </p:nvSpPr>
        <p:spPr>
          <a:xfrm>
            <a:off x="4398418" y="1390573"/>
            <a:ext cx="2458381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400" dirty="0"/>
              <a:t>System Structure &amp; Implementation </a:t>
            </a:r>
          </a:p>
        </p:txBody>
      </p:sp>
      <p:grpSp>
        <p:nvGrpSpPr>
          <p:cNvPr id="31" name="Google Shape;2060;p52">
            <a:extLst>
              <a:ext uri="{FF2B5EF4-FFF2-40B4-BE49-F238E27FC236}">
                <a16:creationId xmlns:a16="http://schemas.microsoft.com/office/drawing/2014/main" id="{33875F07-44BD-8759-9FA6-FE4C669E3266}"/>
              </a:ext>
            </a:extLst>
          </p:cNvPr>
          <p:cNvGrpSpPr/>
          <p:nvPr/>
        </p:nvGrpSpPr>
        <p:grpSpPr>
          <a:xfrm>
            <a:off x="823490" y="2566912"/>
            <a:ext cx="2002701" cy="1070906"/>
            <a:chOff x="5836756" y="1694775"/>
            <a:chExt cx="2030290" cy="2327605"/>
          </a:xfrm>
        </p:grpSpPr>
        <p:sp>
          <p:nvSpPr>
            <p:cNvPr id="32" name="Google Shape;2061;p52">
              <a:extLst>
                <a:ext uri="{FF2B5EF4-FFF2-40B4-BE49-F238E27FC236}">
                  <a16:creationId xmlns:a16="http://schemas.microsoft.com/office/drawing/2014/main" id="{74E6498E-EA62-F302-4C0F-50F24A0E475D}"/>
                </a:ext>
              </a:extLst>
            </p:cNvPr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62;p52">
              <a:extLst>
                <a:ext uri="{FF2B5EF4-FFF2-40B4-BE49-F238E27FC236}">
                  <a16:creationId xmlns:a16="http://schemas.microsoft.com/office/drawing/2014/main" id="{1A5BF81C-0C11-4504-BFC8-92727D777EFE}"/>
                </a:ext>
              </a:extLst>
            </p:cNvPr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060;p52">
            <a:extLst>
              <a:ext uri="{FF2B5EF4-FFF2-40B4-BE49-F238E27FC236}">
                <a16:creationId xmlns:a16="http://schemas.microsoft.com/office/drawing/2014/main" id="{C41F8598-2AEA-93FB-4BAA-6862F68DFA8B}"/>
              </a:ext>
            </a:extLst>
          </p:cNvPr>
          <p:cNvGrpSpPr/>
          <p:nvPr/>
        </p:nvGrpSpPr>
        <p:grpSpPr>
          <a:xfrm>
            <a:off x="3513230" y="2566912"/>
            <a:ext cx="2002701" cy="1070906"/>
            <a:chOff x="5836756" y="1694775"/>
            <a:chExt cx="2030290" cy="2327605"/>
          </a:xfrm>
        </p:grpSpPr>
        <p:sp>
          <p:nvSpPr>
            <p:cNvPr id="36" name="Google Shape;2061;p52">
              <a:extLst>
                <a:ext uri="{FF2B5EF4-FFF2-40B4-BE49-F238E27FC236}">
                  <a16:creationId xmlns:a16="http://schemas.microsoft.com/office/drawing/2014/main" id="{D3C225D7-3A64-7EDE-C171-178AC5E3690F}"/>
                </a:ext>
              </a:extLst>
            </p:cNvPr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62;p52">
              <a:extLst>
                <a:ext uri="{FF2B5EF4-FFF2-40B4-BE49-F238E27FC236}">
                  <a16:creationId xmlns:a16="http://schemas.microsoft.com/office/drawing/2014/main" id="{F261ABBD-E681-4687-8EDA-59CE03E5B506}"/>
                </a:ext>
              </a:extLst>
            </p:cNvPr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069;p52">
            <a:extLst>
              <a:ext uri="{FF2B5EF4-FFF2-40B4-BE49-F238E27FC236}">
                <a16:creationId xmlns:a16="http://schemas.microsoft.com/office/drawing/2014/main" id="{87B9CB93-4B4B-380A-4D3F-D2F2A8AFA57E}"/>
              </a:ext>
            </a:extLst>
          </p:cNvPr>
          <p:cNvSpPr txBox="1">
            <a:spLocks/>
          </p:cNvSpPr>
          <p:nvPr/>
        </p:nvSpPr>
        <p:spPr>
          <a:xfrm>
            <a:off x="3415737" y="3003475"/>
            <a:ext cx="2188164" cy="50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n-US" sz="1400" dirty="0"/>
              <a:t>Limitation </a:t>
            </a:r>
            <a:br>
              <a:rPr lang="en-US" sz="1400" dirty="0"/>
            </a:br>
            <a:r>
              <a:rPr lang="en-US" sz="1400" dirty="0"/>
              <a:t>&amp; Future Work </a:t>
            </a:r>
          </a:p>
          <a:p>
            <a:r>
              <a:rPr lang="en-US" dirty="0"/>
              <a:t> </a:t>
            </a:r>
          </a:p>
        </p:txBody>
      </p:sp>
      <p:sp>
        <p:nvSpPr>
          <p:cNvPr id="38" name="Google Shape;2069;p52">
            <a:extLst>
              <a:ext uri="{FF2B5EF4-FFF2-40B4-BE49-F238E27FC236}">
                <a16:creationId xmlns:a16="http://schemas.microsoft.com/office/drawing/2014/main" id="{E2A3E099-15E9-8E49-9C19-98644E4D6E61}"/>
              </a:ext>
            </a:extLst>
          </p:cNvPr>
          <p:cNvSpPr txBox="1">
            <a:spLocks/>
          </p:cNvSpPr>
          <p:nvPr/>
        </p:nvSpPr>
        <p:spPr>
          <a:xfrm>
            <a:off x="691453" y="2886085"/>
            <a:ext cx="1957957" cy="45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400" dirty="0"/>
              <a:t>System Demo </a:t>
            </a:r>
          </a:p>
        </p:txBody>
      </p:sp>
      <p:grpSp>
        <p:nvGrpSpPr>
          <p:cNvPr id="39" name="Google Shape;2060;p52">
            <a:extLst>
              <a:ext uri="{FF2B5EF4-FFF2-40B4-BE49-F238E27FC236}">
                <a16:creationId xmlns:a16="http://schemas.microsoft.com/office/drawing/2014/main" id="{7984C702-28D4-C3CE-C64D-3E0D8019C0CF}"/>
              </a:ext>
            </a:extLst>
          </p:cNvPr>
          <p:cNvGrpSpPr/>
          <p:nvPr/>
        </p:nvGrpSpPr>
        <p:grpSpPr>
          <a:xfrm>
            <a:off x="6950995" y="1302490"/>
            <a:ext cx="2002701" cy="1070906"/>
            <a:chOff x="5836756" y="1694775"/>
            <a:chExt cx="2030290" cy="2327605"/>
          </a:xfrm>
        </p:grpSpPr>
        <p:sp>
          <p:nvSpPr>
            <p:cNvPr id="40" name="Google Shape;2061;p52">
              <a:extLst>
                <a:ext uri="{FF2B5EF4-FFF2-40B4-BE49-F238E27FC236}">
                  <a16:creationId xmlns:a16="http://schemas.microsoft.com/office/drawing/2014/main" id="{3F1DF56F-4258-45F5-4A76-DC124F7262FB}"/>
                </a:ext>
              </a:extLst>
            </p:cNvPr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62;p52">
              <a:extLst>
                <a:ext uri="{FF2B5EF4-FFF2-40B4-BE49-F238E27FC236}">
                  <a16:creationId xmlns:a16="http://schemas.microsoft.com/office/drawing/2014/main" id="{60A05375-0CE6-0184-BF0C-B4BF52F5D2B3}"/>
                </a:ext>
              </a:extLst>
            </p:cNvPr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069;p52">
            <a:extLst>
              <a:ext uri="{FF2B5EF4-FFF2-40B4-BE49-F238E27FC236}">
                <a16:creationId xmlns:a16="http://schemas.microsoft.com/office/drawing/2014/main" id="{B57828F5-322B-E3EA-F50B-D2D6E70C4907}"/>
              </a:ext>
            </a:extLst>
          </p:cNvPr>
          <p:cNvSpPr txBox="1">
            <a:spLocks/>
          </p:cNvSpPr>
          <p:nvPr/>
        </p:nvSpPr>
        <p:spPr>
          <a:xfrm>
            <a:off x="6975464" y="1794436"/>
            <a:ext cx="2302196" cy="45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n-US" sz="1400" dirty="0"/>
              <a:t>System Testing</a:t>
            </a:r>
          </a:p>
          <a:p>
            <a:r>
              <a:rPr lang="en-US" dirty="0"/>
              <a:t> </a:t>
            </a:r>
          </a:p>
        </p:txBody>
      </p:sp>
      <p:grpSp>
        <p:nvGrpSpPr>
          <p:cNvPr id="43" name="Google Shape;2060;p52">
            <a:extLst>
              <a:ext uri="{FF2B5EF4-FFF2-40B4-BE49-F238E27FC236}">
                <a16:creationId xmlns:a16="http://schemas.microsoft.com/office/drawing/2014/main" id="{C8C5EB17-A354-159E-AD10-9CB4186ADBFF}"/>
              </a:ext>
            </a:extLst>
          </p:cNvPr>
          <p:cNvGrpSpPr/>
          <p:nvPr/>
        </p:nvGrpSpPr>
        <p:grpSpPr>
          <a:xfrm>
            <a:off x="6202971" y="2590747"/>
            <a:ext cx="2002701" cy="1070906"/>
            <a:chOff x="5836756" y="1694775"/>
            <a:chExt cx="2030290" cy="2327605"/>
          </a:xfrm>
        </p:grpSpPr>
        <p:sp>
          <p:nvSpPr>
            <p:cNvPr id="44" name="Google Shape;2061;p52">
              <a:extLst>
                <a:ext uri="{FF2B5EF4-FFF2-40B4-BE49-F238E27FC236}">
                  <a16:creationId xmlns:a16="http://schemas.microsoft.com/office/drawing/2014/main" id="{B831930A-B326-3DE2-FB97-69F0F761FCB6}"/>
                </a:ext>
              </a:extLst>
            </p:cNvPr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2;p52">
              <a:extLst>
                <a:ext uri="{FF2B5EF4-FFF2-40B4-BE49-F238E27FC236}">
                  <a16:creationId xmlns:a16="http://schemas.microsoft.com/office/drawing/2014/main" id="{29DAE891-9785-162B-1BDD-A652C8FA608A}"/>
                </a:ext>
              </a:extLst>
            </p:cNvPr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069;p52">
            <a:extLst>
              <a:ext uri="{FF2B5EF4-FFF2-40B4-BE49-F238E27FC236}">
                <a16:creationId xmlns:a16="http://schemas.microsoft.com/office/drawing/2014/main" id="{C493A1D5-939A-178F-7F9D-1FE9E1E9ABEF}"/>
              </a:ext>
            </a:extLst>
          </p:cNvPr>
          <p:cNvSpPr txBox="1">
            <a:spLocks/>
          </p:cNvSpPr>
          <p:nvPr/>
        </p:nvSpPr>
        <p:spPr>
          <a:xfrm>
            <a:off x="6097918" y="2899806"/>
            <a:ext cx="1957957" cy="45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400" dirty="0"/>
              <a:t>Conclusion </a:t>
            </a:r>
          </a:p>
        </p:txBody>
      </p:sp>
      <p:sp>
        <p:nvSpPr>
          <p:cNvPr id="51" name="Google Shape;1851;p40">
            <a:extLst>
              <a:ext uri="{FF2B5EF4-FFF2-40B4-BE49-F238E27FC236}">
                <a16:creationId xmlns:a16="http://schemas.microsoft.com/office/drawing/2014/main" id="{78721086-B694-E295-535D-FD7E65280EDE}"/>
              </a:ext>
            </a:extLst>
          </p:cNvPr>
          <p:cNvSpPr txBox="1">
            <a:spLocks/>
          </p:cNvSpPr>
          <p:nvPr/>
        </p:nvSpPr>
        <p:spPr>
          <a:xfrm>
            <a:off x="1249937" y="1192277"/>
            <a:ext cx="981279" cy="3528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b="1" dirty="0">
                <a:solidFill>
                  <a:srgbClr val="ECECEE"/>
                </a:solidFill>
              </a:rPr>
              <a:t>Page 2</a:t>
            </a:r>
          </a:p>
        </p:txBody>
      </p:sp>
      <p:sp>
        <p:nvSpPr>
          <p:cNvPr id="53" name="Google Shape;1851;p40">
            <a:extLst>
              <a:ext uri="{FF2B5EF4-FFF2-40B4-BE49-F238E27FC236}">
                <a16:creationId xmlns:a16="http://schemas.microsoft.com/office/drawing/2014/main" id="{B8B3985F-5FE7-C8F7-9912-1AF572330016}"/>
              </a:ext>
            </a:extLst>
          </p:cNvPr>
          <p:cNvSpPr txBox="1">
            <a:spLocks/>
          </p:cNvSpPr>
          <p:nvPr/>
        </p:nvSpPr>
        <p:spPr>
          <a:xfrm>
            <a:off x="3555882" y="1214158"/>
            <a:ext cx="981279" cy="3528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b="1" dirty="0">
                <a:solidFill>
                  <a:srgbClr val="ECECEE"/>
                </a:solidFill>
              </a:rPr>
              <a:t>Page 4</a:t>
            </a:r>
          </a:p>
        </p:txBody>
      </p:sp>
      <p:sp>
        <p:nvSpPr>
          <p:cNvPr id="54" name="Google Shape;1851;p40">
            <a:extLst>
              <a:ext uri="{FF2B5EF4-FFF2-40B4-BE49-F238E27FC236}">
                <a16:creationId xmlns:a16="http://schemas.microsoft.com/office/drawing/2014/main" id="{D50D8F35-2DAD-6FE8-68E8-A0A834CC5E7C}"/>
              </a:ext>
            </a:extLst>
          </p:cNvPr>
          <p:cNvSpPr txBox="1">
            <a:spLocks/>
          </p:cNvSpPr>
          <p:nvPr/>
        </p:nvSpPr>
        <p:spPr>
          <a:xfrm>
            <a:off x="5851030" y="1209498"/>
            <a:ext cx="981279" cy="3528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b="1" dirty="0">
                <a:solidFill>
                  <a:srgbClr val="ECECEE"/>
                </a:solidFill>
              </a:rPr>
              <a:t>Page 10</a:t>
            </a:r>
          </a:p>
        </p:txBody>
      </p:sp>
      <p:sp>
        <p:nvSpPr>
          <p:cNvPr id="55" name="Google Shape;1851;p40">
            <a:extLst>
              <a:ext uri="{FF2B5EF4-FFF2-40B4-BE49-F238E27FC236}">
                <a16:creationId xmlns:a16="http://schemas.microsoft.com/office/drawing/2014/main" id="{DD792FDC-6EC5-39DE-7FC7-01740D6F7A95}"/>
              </a:ext>
            </a:extLst>
          </p:cNvPr>
          <p:cNvSpPr txBox="1">
            <a:spLocks/>
          </p:cNvSpPr>
          <p:nvPr/>
        </p:nvSpPr>
        <p:spPr>
          <a:xfrm>
            <a:off x="8051237" y="1251272"/>
            <a:ext cx="981279" cy="3528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b="1" dirty="0">
                <a:solidFill>
                  <a:srgbClr val="ECECEE"/>
                </a:solidFill>
              </a:rPr>
              <a:t>Page 16</a:t>
            </a:r>
          </a:p>
        </p:txBody>
      </p:sp>
      <p:sp>
        <p:nvSpPr>
          <p:cNvPr id="56" name="Google Shape;1851;p40">
            <a:extLst>
              <a:ext uri="{FF2B5EF4-FFF2-40B4-BE49-F238E27FC236}">
                <a16:creationId xmlns:a16="http://schemas.microsoft.com/office/drawing/2014/main" id="{0D191E71-3D4F-82E9-C9C3-C15E1807C70B}"/>
              </a:ext>
            </a:extLst>
          </p:cNvPr>
          <p:cNvSpPr txBox="1">
            <a:spLocks/>
          </p:cNvSpPr>
          <p:nvPr/>
        </p:nvSpPr>
        <p:spPr>
          <a:xfrm>
            <a:off x="1943180" y="2496679"/>
            <a:ext cx="981279" cy="3528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b="1" dirty="0">
                <a:solidFill>
                  <a:srgbClr val="ECECEE"/>
                </a:solidFill>
              </a:rPr>
              <a:t>Page 19</a:t>
            </a:r>
          </a:p>
        </p:txBody>
      </p:sp>
      <p:sp>
        <p:nvSpPr>
          <p:cNvPr id="57" name="Google Shape;1851;p40">
            <a:extLst>
              <a:ext uri="{FF2B5EF4-FFF2-40B4-BE49-F238E27FC236}">
                <a16:creationId xmlns:a16="http://schemas.microsoft.com/office/drawing/2014/main" id="{6C0F78E3-263B-C0B4-8B87-64349E19D376}"/>
              </a:ext>
            </a:extLst>
          </p:cNvPr>
          <p:cNvSpPr txBox="1">
            <a:spLocks/>
          </p:cNvSpPr>
          <p:nvPr/>
        </p:nvSpPr>
        <p:spPr>
          <a:xfrm>
            <a:off x="4626946" y="2511224"/>
            <a:ext cx="981279" cy="3528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b="1" dirty="0">
                <a:solidFill>
                  <a:srgbClr val="ECECEE"/>
                </a:solidFill>
              </a:rPr>
              <a:t>Page 21</a:t>
            </a:r>
          </a:p>
        </p:txBody>
      </p:sp>
      <p:sp>
        <p:nvSpPr>
          <p:cNvPr id="58" name="Google Shape;1851;p40">
            <a:extLst>
              <a:ext uri="{FF2B5EF4-FFF2-40B4-BE49-F238E27FC236}">
                <a16:creationId xmlns:a16="http://schemas.microsoft.com/office/drawing/2014/main" id="{90462836-AB3D-C7BC-E0A0-BE011DBBEFF6}"/>
              </a:ext>
            </a:extLst>
          </p:cNvPr>
          <p:cNvSpPr txBox="1">
            <a:spLocks/>
          </p:cNvSpPr>
          <p:nvPr/>
        </p:nvSpPr>
        <p:spPr>
          <a:xfrm>
            <a:off x="7310712" y="2523142"/>
            <a:ext cx="981279" cy="3528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b="1" dirty="0">
                <a:solidFill>
                  <a:srgbClr val="ECECEE"/>
                </a:solidFill>
              </a:rPr>
              <a:t>Page 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76;p69">
            <a:extLst>
              <a:ext uri="{FF2B5EF4-FFF2-40B4-BE49-F238E27FC236}">
                <a16:creationId xmlns:a16="http://schemas.microsoft.com/office/drawing/2014/main" id="{E8464178-2AB9-B2C9-3C57-5C4F1C5F944D}"/>
              </a:ext>
            </a:extLst>
          </p:cNvPr>
          <p:cNvGrpSpPr/>
          <p:nvPr/>
        </p:nvGrpSpPr>
        <p:grpSpPr>
          <a:xfrm>
            <a:off x="902208" y="1048512"/>
            <a:ext cx="6961632" cy="1626609"/>
            <a:chOff x="7007325" y="2227487"/>
            <a:chExt cx="871082" cy="589250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0C7CDCDC-A762-3CF9-174C-13EE3B2A3D2E}"/>
                </a:ext>
              </a:extLst>
            </p:cNvPr>
            <p:cNvSpPr/>
            <p:nvPr/>
          </p:nvSpPr>
          <p:spPr>
            <a:xfrm rot="21425553">
              <a:off x="7039107" y="2227487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89506A16-B026-079C-83A2-7992B1FA3505}"/>
                </a:ext>
              </a:extLst>
            </p:cNvPr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389218" y="1342502"/>
            <a:ext cx="6229699" cy="1125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5. System Demo</a:t>
            </a:r>
          </a:p>
        </p:txBody>
      </p:sp>
      <p:sp>
        <p:nvSpPr>
          <p:cNvPr id="2" name="Google Shape;1987;p49">
            <a:extLst>
              <a:ext uri="{FF2B5EF4-FFF2-40B4-BE49-F238E27FC236}">
                <a16:creationId xmlns:a16="http://schemas.microsoft.com/office/drawing/2014/main" id="{FAF2775E-24D4-156E-2FCB-C6F98C586D80}"/>
              </a:ext>
            </a:extLst>
          </p:cNvPr>
          <p:cNvSpPr txBox="1">
            <a:spLocks/>
          </p:cNvSpPr>
          <p:nvPr/>
        </p:nvSpPr>
        <p:spPr>
          <a:xfrm>
            <a:off x="837412" y="2726793"/>
            <a:ext cx="7422667" cy="19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7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3200" dirty="0"/>
              <a:t>What does Table Time look like?</a:t>
            </a:r>
          </a:p>
        </p:txBody>
      </p:sp>
      <p:grpSp>
        <p:nvGrpSpPr>
          <p:cNvPr id="6" name="Google Shape;1835;p40">
            <a:extLst>
              <a:ext uri="{FF2B5EF4-FFF2-40B4-BE49-F238E27FC236}">
                <a16:creationId xmlns:a16="http://schemas.microsoft.com/office/drawing/2014/main" id="{D4F8E960-6CDF-992D-07E0-65BBCC78D3F6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7" name="Google Shape;1836;p40">
              <a:extLst>
                <a:ext uri="{FF2B5EF4-FFF2-40B4-BE49-F238E27FC236}">
                  <a16:creationId xmlns:a16="http://schemas.microsoft.com/office/drawing/2014/main" id="{AE4DCBD2-E0F6-2E79-D383-896835C3FDE6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40">
              <a:extLst>
                <a:ext uri="{FF2B5EF4-FFF2-40B4-BE49-F238E27FC236}">
                  <a16:creationId xmlns:a16="http://schemas.microsoft.com/office/drawing/2014/main" id="{41CA87CC-8D29-87F6-C91F-5FAFEE78B0BC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1856;p40">
            <a:extLst>
              <a:ext uri="{FF2B5EF4-FFF2-40B4-BE49-F238E27FC236}">
                <a16:creationId xmlns:a16="http://schemas.microsoft.com/office/drawing/2014/main" id="{FCE6DD9E-BB63-892B-1A90-124D36D502A0}"/>
              </a:ext>
            </a:extLst>
          </p:cNvPr>
          <p:cNvSpPr txBox="1">
            <a:spLocks/>
          </p:cNvSpPr>
          <p:nvPr/>
        </p:nvSpPr>
        <p:spPr>
          <a:xfrm>
            <a:off x="8678024" y="4805493"/>
            <a:ext cx="414877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66086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6555-C3C9-1D50-2E4C-3081C0DB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40" y="77451"/>
            <a:ext cx="7299600" cy="572700"/>
          </a:xfrm>
        </p:spPr>
        <p:txBody>
          <a:bodyPr/>
          <a:lstStyle/>
          <a:p>
            <a:r>
              <a:rPr lang="en-US" dirty="0"/>
              <a:t>5.1 Video Demo</a:t>
            </a:r>
          </a:p>
        </p:txBody>
      </p:sp>
      <p:grpSp>
        <p:nvGrpSpPr>
          <p:cNvPr id="3" name="Google Shape;1835;p40">
            <a:extLst>
              <a:ext uri="{FF2B5EF4-FFF2-40B4-BE49-F238E27FC236}">
                <a16:creationId xmlns:a16="http://schemas.microsoft.com/office/drawing/2014/main" id="{E1AA0171-908F-4459-149A-6852D7CA5F75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4" name="Google Shape;1836;p40">
              <a:extLst>
                <a:ext uri="{FF2B5EF4-FFF2-40B4-BE49-F238E27FC236}">
                  <a16:creationId xmlns:a16="http://schemas.microsoft.com/office/drawing/2014/main" id="{6507C0A0-F284-2DF1-1515-E16F745FA291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7;p40">
              <a:extLst>
                <a:ext uri="{FF2B5EF4-FFF2-40B4-BE49-F238E27FC236}">
                  <a16:creationId xmlns:a16="http://schemas.microsoft.com/office/drawing/2014/main" id="{D15B06FE-AF29-09E2-0BDA-923F37EB1CE8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856;p40">
            <a:extLst>
              <a:ext uri="{FF2B5EF4-FFF2-40B4-BE49-F238E27FC236}">
                <a16:creationId xmlns:a16="http://schemas.microsoft.com/office/drawing/2014/main" id="{CB8B04A1-13AB-350E-CB24-8A5276834DBC}"/>
              </a:ext>
            </a:extLst>
          </p:cNvPr>
          <p:cNvSpPr txBox="1">
            <a:spLocks/>
          </p:cNvSpPr>
          <p:nvPr/>
        </p:nvSpPr>
        <p:spPr>
          <a:xfrm>
            <a:off x="8678024" y="4805493"/>
            <a:ext cx="414877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lang="en" dirty="0">
                <a:solidFill>
                  <a:srgbClr val="20124D"/>
                </a:solidFill>
                <a:latin typeface="Montserrat ExtraBold"/>
                <a:sym typeface="Montserrat ExtraBold"/>
              </a:rPr>
              <a:t>20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  <p:pic>
        <p:nvPicPr>
          <p:cNvPr id="8" name="Demo">
            <a:hlinkClick r:id="" action="ppaction://media"/>
            <a:extLst>
              <a:ext uri="{FF2B5EF4-FFF2-40B4-BE49-F238E27FC236}">
                <a16:creationId xmlns:a16="http://schemas.microsoft.com/office/drawing/2014/main" id="{A2F1BB4F-51AC-09C9-9B9E-FFC9238D1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687" y="790277"/>
            <a:ext cx="7181362" cy="40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76;p69">
            <a:extLst>
              <a:ext uri="{FF2B5EF4-FFF2-40B4-BE49-F238E27FC236}">
                <a16:creationId xmlns:a16="http://schemas.microsoft.com/office/drawing/2014/main" id="{E8464178-2AB9-B2C9-3C57-5C4F1C5F944D}"/>
              </a:ext>
            </a:extLst>
          </p:cNvPr>
          <p:cNvGrpSpPr/>
          <p:nvPr/>
        </p:nvGrpSpPr>
        <p:grpSpPr>
          <a:xfrm>
            <a:off x="902208" y="1048512"/>
            <a:ext cx="6961632" cy="1626609"/>
            <a:chOff x="7007325" y="2227487"/>
            <a:chExt cx="871082" cy="589250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0C7CDCDC-A762-3CF9-174C-13EE3B2A3D2E}"/>
                </a:ext>
              </a:extLst>
            </p:cNvPr>
            <p:cNvSpPr/>
            <p:nvPr/>
          </p:nvSpPr>
          <p:spPr>
            <a:xfrm rot="21425553">
              <a:off x="7039107" y="2227487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89506A16-B026-079C-83A2-7992B1FA3505}"/>
                </a:ext>
              </a:extLst>
            </p:cNvPr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389218" y="1342502"/>
            <a:ext cx="6229699" cy="1125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6. Limitation and Future Work</a:t>
            </a:r>
          </a:p>
        </p:txBody>
      </p:sp>
      <p:sp>
        <p:nvSpPr>
          <p:cNvPr id="2" name="Google Shape;1987;p49">
            <a:extLst>
              <a:ext uri="{FF2B5EF4-FFF2-40B4-BE49-F238E27FC236}">
                <a16:creationId xmlns:a16="http://schemas.microsoft.com/office/drawing/2014/main" id="{FAF2775E-24D4-156E-2FCB-C6F98C586D80}"/>
              </a:ext>
            </a:extLst>
          </p:cNvPr>
          <p:cNvSpPr txBox="1">
            <a:spLocks/>
          </p:cNvSpPr>
          <p:nvPr/>
        </p:nvSpPr>
        <p:spPr>
          <a:xfrm>
            <a:off x="837412" y="2726793"/>
            <a:ext cx="7422667" cy="19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7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3200" dirty="0"/>
              <a:t>How did the project progress?</a:t>
            </a:r>
          </a:p>
        </p:txBody>
      </p:sp>
      <p:grpSp>
        <p:nvGrpSpPr>
          <p:cNvPr id="6" name="Google Shape;1835;p40">
            <a:extLst>
              <a:ext uri="{FF2B5EF4-FFF2-40B4-BE49-F238E27FC236}">
                <a16:creationId xmlns:a16="http://schemas.microsoft.com/office/drawing/2014/main" id="{5C495402-00F0-A7FC-616B-78470E47EAEE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7" name="Google Shape;1836;p40">
              <a:extLst>
                <a:ext uri="{FF2B5EF4-FFF2-40B4-BE49-F238E27FC236}">
                  <a16:creationId xmlns:a16="http://schemas.microsoft.com/office/drawing/2014/main" id="{DF6561F9-D0F3-AA76-033B-4814ABB7798F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40">
              <a:extLst>
                <a:ext uri="{FF2B5EF4-FFF2-40B4-BE49-F238E27FC236}">
                  <a16:creationId xmlns:a16="http://schemas.microsoft.com/office/drawing/2014/main" id="{9344BB87-B042-1184-4DBC-FD64C3A8CC19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1856;p40">
            <a:extLst>
              <a:ext uri="{FF2B5EF4-FFF2-40B4-BE49-F238E27FC236}">
                <a16:creationId xmlns:a16="http://schemas.microsoft.com/office/drawing/2014/main" id="{3814A37E-F65A-FE91-0DD2-2F4CEA0019E7}"/>
              </a:ext>
            </a:extLst>
          </p:cNvPr>
          <p:cNvSpPr txBox="1">
            <a:spLocks/>
          </p:cNvSpPr>
          <p:nvPr/>
        </p:nvSpPr>
        <p:spPr>
          <a:xfrm>
            <a:off x="8678024" y="4805493"/>
            <a:ext cx="414877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9991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6"/>
          <p:cNvSpPr/>
          <p:nvPr/>
        </p:nvSpPr>
        <p:spPr>
          <a:xfrm>
            <a:off x="540996" y="2197859"/>
            <a:ext cx="1093558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46"/>
          <p:cNvSpPr/>
          <p:nvPr/>
        </p:nvSpPr>
        <p:spPr>
          <a:xfrm rot="10800000">
            <a:off x="7638207" y="2164295"/>
            <a:ext cx="1054951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55FB5-E908-4905-86A5-C6504A57F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18" t="15931" r="2036" b="6434"/>
          <a:stretch/>
        </p:blipFill>
        <p:spPr>
          <a:xfrm>
            <a:off x="7079952" y="1634753"/>
            <a:ext cx="1197676" cy="1126211"/>
          </a:xfrm>
          <a:prstGeom prst="flowChartConnector">
            <a:avLst/>
          </a:prstGeom>
          <a:ln>
            <a:solidFill>
              <a:schemeClr val="tx1"/>
            </a:solidFill>
          </a:ln>
        </p:spPr>
      </p:pic>
      <p:sp>
        <p:nvSpPr>
          <p:cNvPr id="1951" name="Google Shape;1951;p46"/>
          <p:cNvSpPr/>
          <p:nvPr/>
        </p:nvSpPr>
        <p:spPr>
          <a:xfrm>
            <a:off x="7479836" y="2462460"/>
            <a:ext cx="1595584" cy="697423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259775" y="498517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6.1 Challenges</a:t>
            </a:r>
          </a:p>
        </p:txBody>
      </p:sp>
      <p:sp>
        <p:nvSpPr>
          <p:cNvPr id="1954" name="Google Shape;1954;p46"/>
          <p:cNvSpPr txBox="1">
            <a:spLocks noGrp="1"/>
          </p:cNvSpPr>
          <p:nvPr>
            <p:ph type="subTitle" idx="4"/>
          </p:nvPr>
        </p:nvSpPr>
        <p:spPr>
          <a:xfrm>
            <a:off x="-114018" y="3177884"/>
            <a:ext cx="3107477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Very few restaurant reservation applications made use of NFC technology.</a:t>
            </a:r>
          </a:p>
        </p:txBody>
      </p:sp>
      <p:sp>
        <p:nvSpPr>
          <p:cNvPr id="1955" name="Google Shape;1955;p46"/>
          <p:cNvSpPr txBox="1">
            <a:spLocks noGrp="1"/>
          </p:cNvSpPr>
          <p:nvPr>
            <p:ph type="subTitle" idx="1"/>
          </p:nvPr>
        </p:nvSpPr>
        <p:spPr>
          <a:xfrm>
            <a:off x="6156039" y="3177670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Adding a payment system requires End User License Agreement and Privacy Policy.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7F112-E517-F209-64D1-9796F0D729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63" r="14686"/>
          <a:stretch/>
        </p:blipFill>
        <p:spPr>
          <a:xfrm>
            <a:off x="944554" y="1761656"/>
            <a:ext cx="1089165" cy="1023858"/>
          </a:xfrm>
          <a:prstGeom prst="flowChartConnector">
            <a:avLst/>
          </a:prstGeom>
          <a:ln>
            <a:solidFill>
              <a:schemeClr val="tx1"/>
            </a:solidFill>
          </a:ln>
        </p:spPr>
      </p:pic>
      <p:sp>
        <p:nvSpPr>
          <p:cNvPr id="1956" name="Google Shape;1956;p46"/>
          <p:cNvSpPr/>
          <p:nvPr/>
        </p:nvSpPr>
        <p:spPr>
          <a:xfrm>
            <a:off x="190782" y="2499146"/>
            <a:ext cx="1729458" cy="754594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46"/>
          <p:cNvSpPr txBox="1">
            <a:spLocks noGrp="1"/>
          </p:cNvSpPr>
          <p:nvPr>
            <p:ph type="ctrTitle" idx="3"/>
          </p:nvPr>
        </p:nvSpPr>
        <p:spPr>
          <a:xfrm>
            <a:off x="306193" y="2669709"/>
            <a:ext cx="1458163" cy="4625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1958" name="Google Shape;1958;p46"/>
          <p:cNvSpPr txBox="1">
            <a:spLocks noGrp="1"/>
          </p:cNvSpPr>
          <p:nvPr>
            <p:ph type="ctrTitle"/>
          </p:nvPr>
        </p:nvSpPr>
        <p:spPr>
          <a:xfrm>
            <a:off x="7543637" y="2684140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Payment System</a:t>
            </a:r>
            <a:endParaRPr dirty="0"/>
          </a:p>
        </p:txBody>
      </p:sp>
      <p:sp>
        <p:nvSpPr>
          <p:cNvPr id="2" name="Google Shape;1949;p46">
            <a:extLst>
              <a:ext uri="{FF2B5EF4-FFF2-40B4-BE49-F238E27FC236}">
                <a16:creationId xmlns:a16="http://schemas.microsoft.com/office/drawing/2014/main" id="{A29ACBBE-D710-114E-FA9F-A554D48D6F9F}"/>
              </a:ext>
            </a:extLst>
          </p:cNvPr>
          <p:cNvSpPr/>
          <p:nvPr/>
        </p:nvSpPr>
        <p:spPr>
          <a:xfrm rot="10800000">
            <a:off x="3596321" y="2147432"/>
            <a:ext cx="1677747" cy="703428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4D2CE-3BBC-4B6E-B265-0403B4CEE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0" t="14709" r="2506" b="6277"/>
          <a:stretch/>
        </p:blipFill>
        <p:spPr>
          <a:xfrm>
            <a:off x="3841338" y="1735420"/>
            <a:ext cx="1185000" cy="1126210"/>
          </a:xfrm>
          <a:prstGeom prst="flowChartConnector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951;p46">
            <a:extLst>
              <a:ext uri="{FF2B5EF4-FFF2-40B4-BE49-F238E27FC236}">
                <a16:creationId xmlns:a16="http://schemas.microsoft.com/office/drawing/2014/main" id="{078E5080-35C5-B37F-0AEB-3E0B6472BB8A}"/>
              </a:ext>
            </a:extLst>
          </p:cNvPr>
          <p:cNvSpPr/>
          <p:nvPr/>
        </p:nvSpPr>
        <p:spPr>
          <a:xfrm>
            <a:off x="3743310" y="2462459"/>
            <a:ext cx="1441486" cy="737069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55;p46">
            <a:extLst>
              <a:ext uri="{FF2B5EF4-FFF2-40B4-BE49-F238E27FC236}">
                <a16:creationId xmlns:a16="http://schemas.microsoft.com/office/drawing/2014/main" id="{46909C76-D193-A0DD-A871-4F84A7A399CD}"/>
              </a:ext>
            </a:extLst>
          </p:cNvPr>
          <p:cNvSpPr txBox="1">
            <a:spLocks/>
          </p:cNvSpPr>
          <p:nvPr/>
        </p:nvSpPr>
        <p:spPr>
          <a:xfrm>
            <a:off x="3063606" y="3199528"/>
            <a:ext cx="27432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dirty="0"/>
              <a:t>Creating a graphic dynamic restaurant interior map.</a:t>
            </a:r>
            <a:br>
              <a:rPr lang="en-US" dirty="0"/>
            </a:br>
            <a:endParaRPr lang="en-US" dirty="0"/>
          </a:p>
        </p:txBody>
      </p:sp>
      <p:sp>
        <p:nvSpPr>
          <p:cNvPr id="6" name="Google Shape;1958;p46">
            <a:extLst>
              <a:ext uri="{FF2B5EF4-FFF2-40B4-BE49-F238E27FC236}">
                <a16:creationId xmlns:a16="http://schemas.microsoft.com/office/drawing/2014/main" id="{684CAA26-82A8-920C-F804-5F8490394CA0}"/>
              </a:ext>
            </a:extLst>
          </p:cNvPr>
          <p:cNvSpPr txBox="1">
            <a:spLocks/>
          </p:cNvSpPr>
          <p:nvPr/>
        </p:nvSpPr>
        <p:spPr>
          <a:xfrm>
            <a:off x="3743310" y="2610641"/>
            <a:ext cx="1383768" cy="48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dirty="0"/>
              <a:t>Graphic Design</a:t>
            </a:r>
          </a:p>
        </p:txBody>
      </p:sp>
      <p:grpSp>
        <p:nvGrpSpPr>
          <p:cNvPr id="13" name="Google Shape;1835;p40">
            <a:extLst>
              <a:ext uri="{FF2B5EF4-FFF2-40B4-BE49-F238E27FC236}">
                <a16:creationId xmlns:a16="http://schemas.microsoft.com/office/drawing/2014/main" id="{C6224A82-16E3-4DBC-9A99-396BE77E0A9A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14" name="Google Shape;1836;p40">
              <a:extLst>
                <a:ext uri="{FF2B5EF4-FFF2-40B4-BE49-F238E27FC236}">
                  <a16:creationId xmlns:a16="http://schemas.microsoft.com/office/drawing/2014/main" id="{0F90F926-9A3B-8921-6088-7CB679F22864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37;p40">
              <a:extLst>
                <a:ext uri="{FF2B5EF4-FFF2-40B4-BE49-F238E27FC236}">
                  <a16:creationId xmlns:a16="http://schemas.microsoft.com/office/drawing/2014/main" id="{1A4E273B-BC71-3512-A0A5-33663F4D9756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856;p40">
            <a:extLst>
              <a:ext uri="{FF2B5EF4-FFF2-40B4-BE49-F238E27FC236}">
                <a16:creationId xmlns:a16="http://schemas.microsoft.com/office/drawing/2014/main" id="{1A3DC304-6F87-FD3C-9F39-06208D71C111}"/>
              </a:ext>
            </a:extLst>
          </p:cNvPr>
          <p:cNvSpPr txBox="1">
            <a:spLocks/>
          </p:cNvSpPr>
          <p:nvPr/>
        </p:nvSpPr>
        <p:spPr>
          <a:xfrm>
            <a:off x="8678024" y="4805493"/>
            <a:ext cx="414877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115600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6;p41">
            <a:extLst>
              <a:ext uri="{FF2B5EF4-FFF2-40B4-BE49-F238E27FC236}">
                <a16:creationId xmlns:a16="http://schemas.microsoft.com/office/drawing/2014/main" id="{7ABD8D0A-BA7C-3ADA-A363-EE65F89666EB}"/>
              </a:ext>
            </a:extLst>
          </p:cNvPr>
          <p:cNvSpPr txBox="1">
            <a:spLocks/>
          </p:cNvSpPr>
          <p:nvPr/>
        </p:nvSpPr>
        <p:spPr>
          <a:xfrm flipH="1">
            <a:off x="1311798" y="1108514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Black"/>
                <a:sym typeface="Montserrat Black"/>
              </a:rPr>
              <a:t>6.2 Limitations</a:t>
            </a:r>
            <a:endParaRPr lang="en-US" dirty="0"/>
          </a:p>
        </p:txBody>
      </p:sp>
      <p:sp>
        <p:nvSpPr>
          <p:cNvPr id="4" name="Google Shape;1866;p41">
            <a:extLst>
              <a:ext uri="{FF2B5EF4-FFF2-40B4-BE49-F238E27FC236}">
                <a16:creationId xmlns:a16="http://schemas.microsoft.com/office/drawing/2014/main" id="{EBFB3548-29E3-7370-BEDD-24874D98BCDD}"/>
              </a:ext>
            </a:extLst>
          </p:cNvPr>
          <p:cNvSpPr txBox="1">
            <a:spLocks/>
          </p:cNvSpPr>
          <p:nvPr/>
        </p:nvSpPr>
        <p:spPr>
          <a:xfrm flipH="1">
            <a:off x="993549" y="1948209"/>
            <a:ext cx="7936398" cy="2536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3" name="Google Shape;1835;p40">
            <a:extLst>
              <a:ext uri="{FF2B5EF4-FFF2-40B4-BE49-F238E27FC236}">
                <a16:creationId xmlns:a16="http://schemas.microsoft.com/office/drawing/2014/main" id="{68DC30F9-04F8-F7B2-1EE3-7906EA0A6069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5" name="Google Shape;1836;p40">
              <a:extLst>
                <a:ext uri="{FF2B5EF4-FFF2-40B4-BE49-F238E27FC236}">
                  <a16:creationId xmlns:a16="http://schemas.microsoft.com/office/drawing/2014/main" id="{50929CE7-7BE3-6AFE-D020-256000769DEF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7;p40">
              <a:extLst>
                <a:ext uri="{FF2B5EF4-FFF2-40B4-BE49-F238E27FC236}">
                  <a16:creationId xmlns:a16="http://schemas.microsoft.com/office/drawing/2014/main" id="{AA1FB1BF-2918-6FE9-49EA-3EDD367F7D52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856;p40">
            <a:extLst>
              <a:ext uri="{FF2B5EF4-FFF2-40B4-BE49-F238E27FC236}">
                <a16:creationId xmlns:a16="http://schemas.microsoft.com/office/drawing/2014/main" id="{62511D90-5E85-96C0-9575-1056F6EAD2C7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414878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23</a:t>
            </a:r>
          </a:p>
        </p:txBody>
      </p:sp>
      <p:sp>
        <p:nvSpPr>
          <p:cNvPr id="8" name="Google Shape;1866;p41">
            <a:extLst>
              <a:ext uri="{FF2B5EF4-FFF2-40B4-BE49-F238E27FC236}">
                <a16:creationId xmlns:a16="http://schemas.microsoft.com/office/drawing/2014/main" id="{6181C2B6-9FF7-79C4-8475-4FD16FB82A36}"/>
              </a:ext>
            </a:extLst>
          </p:cNvPr>
          <p:cNvSpPr txBox="1">
            <a:spLocks/>
          </p:cNvSpPr>
          <p:nvPr/>
        </p:nvSpPr>
        <p:spPr>
          <a:xfrm flipH="1">
            <a:off x="1311798" y="1786617"/>
            <a:ext cx="6102618" cy="2698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Navigating a large number of tables might be difficult.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Lato"/>
              <a:cs typeface="Lato"/>
              <a:sym typeface="La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Navigating through a big number of reservation orders on the app may be difficult, but not on the dashboard.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Lato"/>
              <a:cs typeface="Lato"/>
              <a:sym typeface="Lato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E43E136-1C41-2476-BCA5-0C345F1A5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Navigating through a big number of reservation orders on the app may be difficult, but not on the dashboard.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2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6;p41">
            <a:extLst>
              <a:ext uri="{FF2B5EF4-FFF2-40B4-BE49-F238E27FC236}">
                <a16:creationId xmlns:a16="http://schemas.microsoft.com/office/drawing/2014/main" id="{7ABD8D0A-BA7C-3ADA-A363-EE65F89666EB}"/>
              </a:ext>
            </a:extLst>
          </p:cNvPr>
          <p:cNvSpPr txBox="1">
            <a:spLocks/>
          </p:cNvSpPr>
          <p:nvPr/>
        </p:nvSpPr>
        <p:spPr>
          <a:xfrm flipH="1">
            <a:off x="1311798" y="1108514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Black"/>
                <a:sym typeface="Montserrat Black"/>
              </a:rPr>
              <a:t>6.3 Future Work</a:t>
            </a:r>
            <a:endParaRPr lang="en-US" dirty="0"/>
          </a:p>
        </p:txBody>
      </p:sp>
      <p:sp>
        <p:nvSpPr>
          <p:cNvPr id="4" name="Google Shape;1866;p41">
            <a:extLst>
              <a:ext uri="{FF2B5EF4-FFF2-40B4-BE49-F238E27FC236}">
                <a16:creationId xmlns:a16="http://schemas.microsoft.com/office/drawing/2014/main" id="{EBFB3548-29E3-7370-BEDD-24874D98BCDD}"/>
              </a:ext>
            </a:extLst>
          </p:cNvPr>
          <p:cNvSpPr txBox="1">
            <a:spLocks/>
          </p:cNvSpPr>
          <p:nvPr/>
        </p:nvSpPr>
        <p:spPr>
          <a:xfrm flipH="1">
            <a:off x="993549" y="1948209"/>
            <a:ext cx="7936398" cy="2536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3" name="Google Shape;1835;p40">
            <a:extLst>
              <a:ext uri="{FF2B5EF4-FFF2-40B4-BE49-F238E27FC236}">
                <a16:creationId xmlns:a16="http://schemas.microsoft.com/office/drawing/2014/main" id="{68DC30F9-04F8-F7B2-1EE3-7906EA0A6069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5" name="Google Shape;1836;p40">
              <a:extLst>
                <a:ext uri="{FF2B5EF4-FFF2-40B4-BE49-F238E27FC236}">
                  <a16:creationId xmlns:a16="http://schemas.microsoft.com/office/drawing/2014/main" id="{50929CE7-7BE3-6AFE-D020-256000769DEF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7;p40">
              <a:extLst>
                <a:ext uri="{FF2B5EF4-FFF2-40B4-BE49-F238E27FC236}">
                  <a16:creationId xmlns:a16="http://schemas.microsoft.com/office/drawing/2014/main" id="{AA1FB1BF-2918-6FE9-49EA-3EDD367F7D52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856;p40">
            <a:extLst>
              <a:ext uri="{FF2B5EF4-FFF2-40B4-BE49-F238E27FC236}">
                <a16:creationId xmlns:a16="http://schemas.microsoft.com/office/drawing/2014/main" id="{62511D90-5E85-96C0-9575-1056F6EAD2C7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414878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24</a:t>
            </a:r>
          </a:p>
        </p:txBody>
      </p:sp>
      <p:sp>
        <p:nvSpPr>
          <p:cNvPr id="8" name="Google Shape;1866;p41">
            <a:extLst>
              <a:ext uri="{FF2B5EF4-FFF2-40B4-BE49-F238E27FC236}">
                <a16:creationId xmlns:a16="http://schemas.microsoft.com/office/drawing/2014/main" id="{6181C2B6-9FF7-79C4-8475-4FD16FB82A36}"/>
              </a:ext>
            </a:extLst>
          </p:cNvPr>
          <p:cNvSpPr txBox="1">
            <a:spLocks/>
          </p:cNvSpPr>
          <p:nvPr/>
        </p:nvSpPr>
        <p:spPr>
          <a:xfrm flipH="1">
            <a:off x="850551" y="1990885"/>
            <a:ext cx="7299900" cy="2698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Adding a graphical design for tables.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</a:br>
            <a:endParaRPr lang="en-US" sz="1800" dirty="0">
              <a:solidFill>
                <a:srgbClr val="20124D"/>
              </a:solidFill>
              <a:latin typeface="Lato"/>
              <a:cs typeface="Lato"/>
              <a:sym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Adding an expert-written End User License Agreement and Privacy Policy.</a:t>
            </a:r>
            <a:br>
              <a:rPr lang="en-US" sz="1800" dirty="0">
                <a:solidFill>
                  <a:srgbClr val="20124D"/>
                </a:solidFill>
                <a:latin typeface="Lato"/>
                <a:cs typeface="Lato"/>
                <a:sym typeface="Lato"/>
              </a:rPr>
            </a:br>
            <a:endParaRPr lang="en-US" sz="1800" dirty="0">
              <a:solidFill>
                <a:srgbClr val="20124D"/>
              </a:solidFill>
              <a:latin typeface="Lato"/>
              <a:cs typeface="Lato"/>
              <a:sym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Polishing and publishing </a:t>
            </a:r>
            <a:r>
              <a:rPr lang="en-US" sz="1800" dirty="0" err="1">
                <a:solidFill>
                  <a:srgbClr val="20124D"/>
                </a:solidFill>
                <a:latin typeface="Lato"/>
                <a:cs typeface="Lato"/>
                <a:sym typeface="Lato"/>
              </a:rPr>
              <a:t>TableTime</a:t>
            </a:r>
            <a:r>
              <a:rPr lang="en-US" sz="1800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Lato"/>
              <a:cs typeface="Lato"/>
              <a:sym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Integrate Table Time into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Foodics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56077D9-5EA5-E2B4-67DC-69C5FBD19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Adding an expert-written End User License Agreement and Privacy Policy.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9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76;p69">
            <a:extLst>
              <a:ext uri="{FF2B5EF4-FFF2-40B4-BE49-F238E27FC236}">
                <a16:creationId xmlns:a16="http://schemas.microsoft.com/office/drawing/2014/main" id="{E8464178-2AB9-B2C9-3C57-5C4F1C5F944D}"/>
              </a:ext>
            </a:extLst>
          </p:cNvPr>
          <p:cNvGrpSpPr/>
          <p:nvPr/>
        </p:nvGrpSpPr>
        <p:grpSpPr>
          <a:xfrm>
            <a:off x="902208" y="1048512"/>
            <a:ext cx="6961632" cy="1626609"/>
            <a:chOff x="7007325" y="2227487"/>
            <a:chExt cx="871082" cy="589250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0C7CDCDC-A762-3CF9-174C-13EE3B2A3D2E}"/>
                </a:ext>
              </a:extLst>
            </p:cNvPr>
            <p:cNvSpPr/>
            <p:nvPr/>
          </p:nvSpPr>
          <p:spPr>
            <a:xfrm rot="21425553">
              <a:off x="7039107" y="2227487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89506A16-B026-079C-83A2-7992B1FA3505}"/>
                </a:ext>
              </a:extLst>
            </p:cNvPr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389218" y="1342502"/>
            <a:ext cx="6229699" cy="1125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7. Conclusion</a:t>
            </a:r>
          </a:p>
        </p:txBody>
      </p:sp>
      <p:sp>
        <p:nvSpPr>
          <p:cNvPr id="2" name="Google Shape;1987;p49">
            <a:extLst>
              <a:ext uri="{FF2B5EF4-FFF2-40B4-BE49-F238E27FC236}">
                <a16:creationId xmlns:a16="http://schemas.microsoft.com/office/drawing/2014/main" id="{FAF2775E-24D4-156E-2FCB-C6F98C586D80}"/>
              </a:ext>
            </a:extLst>
          </p:cNvPr>
          <p:cNvSpPr txBox="1">
            <a:spLocks/>
          </p:cNvSpPr>
          <p:nvPr/>
        </p:nvSpPr>
        <p:spPr>
          <a:xfrm>
            <a:off x="1337957" y="2726793"/>
            <a:ext cx="6332219" cy="19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7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3200" dirty="0"/>
              <a:t>What are our thoughts on the project?</a:t>
            </a:r>
          </a:p>
        </p:txBody>
      </p:sp>
      <p:grpSp>
        <p:nvGrpSpPr>
          <p:cNvPr id="9" name="Google Shape;1835;p40">
            <a:extLst>
              <a:ext uri="{FF2B5EF4-FFF2-40B4-BE49-F238E27FC236}">
                <a16:creationId xmlns:a16="http://schemas.microsoft.com/office/drawing/2014/main" id="{3B1728D8-BDDF-46D3-B06F-653B85004180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10" name="Google Shape;1836;p40">
              <a:extLst>
                <a:ext uri="{FF2B5EF4-FFF2-40B4-BE49-F238E27FC236}">
                  <a16:creationId xmlns:a16="http://schemas.microsoft.com/office/drawing/2014/main" id="{F7CE1B11-F715-B087-296F-1B2956802C54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7;p40">
              <a:extLst>
                <a:ext uri="{FF2B5EF4-FFF2-40B4-BE49-F238E27FC236}">
                  <a16:creationId xmlns:a16="http://schemas.microsoft.com/office/drawing/2014/main" id="{930E9263-A34F-EC78-03B5-0803248A7141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1856;p40">
            <a:extLst>
              <a:ext uri="{FF2B5EF4-FFF2-40B4-BE49-F238E27FC236}">
                <a16:creationId xmlns:a16="http://schemas.microsoft.com/office/drawing/2014/main" id="{7A933410-D7A8-36AA-73EF-259E3E174ADB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414878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124285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6;p41">
            <a:extLst>
              <a:ext uri="{FF2B5EF4-FFF2-40B4-BE49-F238E27FC236}">
                <a16:creationId xmlns:a16="http://schemas.microsoft.com/office/drawing/2014/main" id="{7ABD8D0A-BA7C-3ADA-A363-EE65F89666EB}"/>
              </a:ext>
            </a:extLst>
          </p:cNvPr>
          <p:cNvSpPr txBox="1">
            <a:spLocks/>
          </p:cNvSpPr>
          <p:nvPr/>
        </p:nvSpPr>
        <p:spPr>
          <a:xfrm flipH="1">
            <a:off x="1311798" y="1108514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Black"/>
                <a:sym typeface="Montserrat Black"/>
              </a:rPr>
              <a:t>7.1 Conclusion</a:t>
            </a:r>
            <a:endParaRPr lang="en-US" dirty="0"/>
          </a:p>
        </p:txBody>
      </p:sp>
      <p:sp>
        <p:nvSpPr>
          <p:cNvPr id="4" name="Google Shape;1866;p41">
            <a:extLst>
              <a:ext uri="{FF2B5EF4-FFF2-40B4-BE49-F238E27FC236}">
                <a16:creationId xmlns:a16="http://schemas.microsoft.com/office/drawing/2014/main" id="{EBFB3548-29E3-7370-BEDD-24874D98BCDD}"/>
              </a:ext>
            </a:extLst>
          </p:cNvPr>
          <p:cNvSpPr txBox="1">
            <a:spLocks/>
          </p:cNvSpPr>
          <p:nvPr/>
        </p:nvSpPr>
        <p:spPr>
          <a:xfrm flipH="1">
            <a:off x="993549" y="1948209"/>
            <a:ext cx="7936398" cy="2536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3" name="Google Shape;1835;p40">
            <a:extLst>
              <a:ext uri="{FF2B5EF4-FFF2-40B4-BE49-F238E27FC236}">
                <a16:creationId xmlns:a16="http://schemas.microsoft.com/office/drawing/2014/main" id="{68DC30F9-04F8-F7B2-1EE3-7906EA0A6069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5" name="Google Shape;1836;p40">
              <a:extLst>
                <a:ext uri="{FF2B5EF4-FFF2-40B4-BE49-F238E27FC236}">
                  <a16:creationId xmlns:a16="http://schemas.microsoft.com/office/drawing/2014/main" id="{50929CE7-7BE3-6AFE-D020-256000769DEF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7;p40">
              <a:extLst>
                <a:ext uri="{FF2B5EF4-FFF2-40B4-BE49-F238E27FC236}">
                  <a16:creationId xmlns:a16="http://schemas.microsoft.com/office/drawing/2014/main" id="{AA1FB1BF-2918-6FE9-49EA-3EDD367F7D52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856;p40">
            <a:extLst>
              <a:ext uri="{FF2B5EF4-FFF2-40B4-BE49-F238E27FC236}">
                <a16:creationId xmlns:a16="http://schemas.microsoft.com/office/drawing/2014/main" id="{62511D90-5E85-96C0-9575-1056F6EAD2C7}"/>
              </a:ext>
            </a:extLst>
          </p:cNvPr>
          <p:cNvSpPr txBox="1">
            <a:spLocks/>
          </p:cNvSpPr>
          <p:nvPr/>
        </p:nvSpPr>
        <p:spPr>
          <a:xfrm>
            <a:off x="8696954" y="4805493"/>
            <a:ext cx="414877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26</a:t>
            </a:r>
          </a:p>
        </p:txBody>
      </p:sp>
      <p:sp>
        <p:nvSpPr>
          <p:cNvPr id="8" name="Google Shape;1866;p41">
            <a:extLst>
              <a:ext uri="{FF2B5EF4-FFF2-40B4-BE49-F238E27FC236}">
                <a16:creationId xmlns:a16="http://schemas.microsoft.com/office/drawing/2014/main" id="{6181C2B6-9FF7-79C4-8475-4FD16FB82A36}"/>
              </a:ext>
            </a:extLst>
          </p:cNvPr>
          <p:cNvSpPr txBox="1">
            <a:spLocks/>
          </p:cNvSpPr>
          <p:nvPr/>
        </p:nvSpPr>
        <p:spPr>
          <a:xfrm flipH="1">
            <a:off x="850551" y="2055494"/>
            <a:ext cx="7299900" cy="2698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The Table Time application makes restaurant reservations easier by utilizing NFC technology.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0124D"/>
              </a:solidFill>
              <a:latin typeface="Lato"/>
              <a:cs typeface="Lato"/>
              <a:sym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Positive survey results indicate high consumer support.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0124D"/>
              </a:solidFill>
              <a:latin typeface="Lato"/>
              <a:cs typeface="Lato"/>
              <a:sym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Table Time will go through further development before being released on Google Play and the App Store.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1946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79AA-205B-87F4-CAB6-98C93E58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210065"/>
            <a:ext cx="7315200" cy="548700"/>
          </a:xfrm>
        </p:spPr>
        <p:txBody>
          <a:bodyPr/>
          <a:lstStyle/>
          <a:p>
            <a:pPr algn="ctr"/>
            <a:r>
              <a:rPr lang="en-US" dirty="0"/>
              <a:t>Reference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3C2CCF-137A-2816-1F50-0C6447909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6306" y="1245199"/>
            <a:ext cx="7381893" cy="3504600"/>
          </a:xfrm>
        </p:spPr>
        <p:txBody>
          <a:bodyPr/>
          <a:lstStyle/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J. De Vries, D. Roy, and R.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Koster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, “Worth the wait? How restaurant waiting time influences customer behavior and revenue,” Journal of Operations Management, vol. 63, no. 1, pp. 59–78, May 2018,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 10.1016/j.jom.2018.05.001.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1835;p40">
            <a:extLst>
              <a:ext uri="{FF2B5EF4-FFF2-40B4-BE49-F238E27FC236}">
                <a16:creationId xmlns:a16="http://schemas.microsoft.com/office/drawing/2014/main" id="{1DD2F0A5-C5FE-9B99-29C6-5AFAC5823382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5" name="Google Shape;1836;p40">
              <a:extLst>
                <a:ext uri="{FF2B5EF4-FFF2-40B4-BE49-F238E27FC236}">
                  <a16:creationId xmlns:a16="http://schemas.microsoft.com/office/drawing/2014/main" id="{20CD5420-5532-60C1-4711-BFFD2824F1DC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7;p40">
              <a:extLst>
                <a:ext uri="{FF2B5EF4-FFF2-40B4-BE49-F238E27FC236}">
                  <a16:creationId xmlns:a16="http://schemas.microsoft.com/office/drawing/2014/main" id="{BA43F271-8DF2-A6BE-7F4C-D6B5A821E83F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856;p40">
            <a:extLst>
              <a:ext uri="{FF2B5EF4-FFF2-40B4-BE49-F238E27FC236}">
                <a16:creationId xmlns:a16="http://schemas.microsoft.com/office/drawing/2014/main" id="{960E566F-863A-2F93-BBE3-CDB3028C7028}"/>
              </a:ext>
            </a:extLst>
          </p:cNvPr>
          <p:cNvSpPr txBox="1">
            <a:spLocks/>
          </p:cNvSpPr>
          <p:nvPr/>
        </p:nvSpPr>
        <p:spPr>
          <a:xfrm>
            <a:off x="8659096" y="4805493"/>
            <a:ext cx="484904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72150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013B-6C91-6A1C-E20C-9829A7B5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50" y="1459530"/>
            <a:ext cx="6389700" cy="2474810"/>
          </a:xfrm>
        </p:spPr>
        <p:txBody>
          <a:bodyPr/>
          <a:lstStyle/>
          <a:p>
            <a:r>
              <a:rPr lang="en-US" sz="4000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01452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76;p69">
            <a:extLst>
              <a:ext uri="{FF2B5EF4-FFF2-40B4-BE49-F238E27FC236}">
                <a16:creationId xmlns:a16="http://schemas.microsoft.com/office/drawing/2014/main" id="{E8464178-2AB9-B2C9-3C57-5C4F1C5F944D}"/>
              </a:ext>
            </a:extLst>
          </p:cNvPr>
          <p:cNvGrpSpPr/>
          <p:nvPr/>
        </p:nvGrpSpPr>
        <p:grpSpPr>
          <a:xfrm>
            <a:off x="1962912" y="1259715"/>
            <a:ext cx="4986528" cy="1291451"/>
            <a:chOff x="7007325" y="2227487"/>
            <a:chExt cx="871082" cy="589250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0C7CDCDC-A762-3CF9-174C-13EE3B2A3D2E}"/>
                </a:ext>
              </a:extLst>
            </p:cNvPr>
            <p:cNvSpPr/>
            <p:nvPr/>
          </p:nvSpPr>
          <p:spPr>
            <a:xfrm rot="21425553">
              <a:off x="7039107" y="2227487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89506A16-B026-079C-83A2-7992B1FA3505}"/>
                </a:ext>
              </a:extLst>
            </p:cNvPr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525083" y="1342502"/>
            <a:ext cx="6093834" cy="1125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1. Introduction</a:t>
            </a:r>
          </a:p>
        </p:txBody>
      </p:sp>
      <p:sp>
        <p:nvSpPr>
          <p:cNvPr id="2" name="Google Shape;1987;p49">
            <a:extLst>
              <a:ext uri="{FF2B5EF4-FFF2-40B4-BE49-F238E27FC236}">
                <a16:creationId xmlns:a16="http://schemas.microsoft.com/office/drawing/2014/main" id="{FAF2775E-24D4-156E-2FCB-C6F98C586D80}"/>
              </a:ext>
            </a:extLst>
          </p:cNvPr>
          <p:cNvSpPr txBox="1">
            <a:spLocks/>
          </p:cNvSpPr>
          <p:nvPr/>
        </p:nvSpPr>
        <p:spPr>
          <a:xfrm>
            <a:off x="1525083" y="2675121"/>
            <a:ext cx="6093834" cy="112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7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4000" dirty="0"/>
              <a:t>Why Table Time?</a:t>
            </a:r>
          </a:p>
        </p:txBody>
      </p:sp>
      <p:grpSp>
        <p:nvGrpSpPr>
          <p:cNvPr id="6" name="Google Shape;1835;p40">
            <a:extLst>
              <a:ext uri="{FF2B5EF4-FFF2-40B4-BE49-F238E27FC236}">
                <a16:creationId xmlns:a16="http://schemas.microsoft.com/office/drawing/2014/main" id="{66A96BFC-7A58-98A2-9E6B-2CC77DDFBF55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7" name="Google Shape;1836;p40">
              <a:extLst>
                <a:ext uri="{FF2B5EF4-FFF2-40B4-BE49-F238E27FC236}">
                  <a16:creationId xmlns:a16="http://schemas.microsoft.com/office/drawing/2014/main" id="{B31F459C-0C74-6D79-F618-0759153D7121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40">
              <a:extLst>
                <a:ext uri="{FF2B5EF4-FFF2-40B4-BE49-F238E27FC236}">
                  <a16:creationId xmlns:a16="http://schemas.microsoft.com/office/drawing/2014/main" id="{5A87B03F-3B6D-ED81-2359-A330F91FBE7F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1856;p40">
            <a:extLst>
              <a:ext uri="{FF2B5EF4-FFF2-40B4-BE49-F238E27FC236}">
                <a16:creationId xmlns:a16="http://schemas.microsoft.com/office/drawing/2014/main" id="{FAE7F321-9BA6-CC9D-C598-3FD0317A4C6E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495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6;p41">
            <a:extLst>
              <a:ext uri="{FF2B5EF4-FFF2-40B4-BE49-F238E27FC236}">
                <a16:creationId xmlns:a16="http://schemas.microsoft.com/office/drawing/2014/main" id="{7ABD8D0A-BA7C-3ADA-A363-EE65F89666EB}"/>
              </a:ext>
            </a:extLst>
          </p:cNvPr>
          <p:cNvSpPr txBox="1">
            <a:spLocks/>
          </p:cNvSpPr>
          <p:nvPr/>
        </p:nvSpPr>
        <p:spPr>
          <a:xfrm flipH="1">
            <a:off x="1311798" y="1108514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Black"/>
                <a:sym typeface="Montserrat Black"/>
              </a:rPr>
              <a:t>1.1 Introduction</a:t>
            </a:r>
            <a:endParaRPr lang="en-US" dirty="0"/>
          </a:p>
        </p:txBody>
      </p:sp>
      <p:sp>
        <p:nvSpPr>
          <p:cNvPr id="4" name="Google Shape;1866;p41">
            <a:extLst>
              <a:ext uri="{FF2B5EF4-FFF2-40B4-BE49-F238E27FC236}">
                <a16:creationId xmlns:a16="http://schemas.microsoft.com/office/drawing/2014/main" id="{EBFB3548-29E3-7370-BEDD-24874D98BCDD}"/>
              </a:ext>
            </a:extLst>
          </p:cNvPr>
          <p:cNvSpPr txBox="1">
            <a:spLocks/>
          </p:cNvSpPr>
          <p:nvPr/>
        </p:nvSpPr>
        <p:spPr>
          <a:xfrm flipH="1">
            <a:off x="993549" y="1948209"/>
            <a:ext cx="7936398" cy="2536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3" name="Google Shape;1835;p40">
            <a:extLst>
              <a:ext uri="{FF2B5EF4-FFF2-40B4-BE49-F238E27FC236}">
                <a16:creationId xmlns:a16="http://schemas.microsoft.com/office/drawing/2014/main" id="{68DC30F9-04F8-F7B2-1EE3-7906EA0A6069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5" name="Google Shape;1836;p40">
              <a:extLst>
                <a:ext uri="{FF2B5EF4-FFF2-40B4-BE49-F238E27FC236}">
                  <a16:creationId xmlns:a16="http://schemas.microsoft.com/office/drawing/2014/main" id="{50929CE7-7BE3-6AFE-D020-256000769DEF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7;p40">
              <a:extLst>
                <a:ext uri="{FF2B5EF4-FFF2-40B4-BE49-F238E27FC236}">
                  <a16:creationId xmlns:a16="http://schemas.microsoft.com/office/drawing/2014/main" id="{AA1FB1BF-2918-6FE9-49EA-3EDD367F7D52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856;p40">
            <a:extLst>
              <a:ext uri="{FF2B5EF4-FFF2-40B4-BE49-F238E27FC236}">
                <a16:creationId xmlns:a16="http://schemas.microsoft.com/office/drawing/2014/main" id="{62511D90-5E85-96C0-9575-1056F6EAD2C7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3</a:t>
            </a:r>
          </a:p>
        </p:txBody>
      </p:sp>
      <p:sp>
        <p:nvSpPr>
          <p:cNvPr id="8" name="Google Shape;1866;p41">
            <a:extLst>
              <a:ext uri="{FF2B5EF4-FFF2-40B4-BE49-F238E27FC236}">
                <a16:creationId xmlns:a16="http://schemas.microsoft.com/office/drawing/2014/main" id="{6181C2B6-9FF7-79C4-8475-4FD16FB82A36}"/>
              </a:ext>
            </a:extLst>
          </p:cNvPr>
          <p:cNvSpPr txBox="1">
            <a:spLocks/>
          </p:cNvSpPr>
          <p:nvPr/>
        </p:nvSpPr>
        <p:spPr>
          <a:xfrm flipH="1">
            <a:off x="770622" y="1867412"/>
            <a:ext cx="7602756" cy="2698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Waiting time at restaurants impacts customer satisfaction, and traditional reservations are no longer ideal. Table Time application presents a new way to make reservations using NFC technology, which is a form of IoT. </a:t>
            </a:r>
          </a:p>
        </p:txBody>
      </p:sp>
    </p:spTree>
    <p:extLst>
      <p:ext uri="{BB962C8B-B14F-4D97-AF65-F5344CB8AC3E}">
        <p14:creationId xmlns:p14="http://schemas.microsoft.com/office/powerpoint/2010/main" val="336334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76;p69">
            <a:extLst>
              <a:ext uri="{FF2B5EF4-FFF2-40B4-BE49-F238E27FC236}">
                <a16:creationId xmlns:a16="http://schemas.microsoft.com/office/drawing/2014/main" id="{E8464178-2AB9-B2C9-3C57-5C4F1C5F944D}"/>
              </a:ext>
            </a:extLst>
          </p:cNvPr>
          <p:cNvGrpSpPr/>
          <p:nvPr/>
        </p:nvGrpSpPr>
        <p:grpSpPr>
          <a:xfrm>
            <a:off x="963168" y="1048512"/>
            <a:ext cx="6961632" cy="1626609"/>
            <a:chOff x="7007325" y="2227487"/>
            <a:chExt cx="871082" cy="589250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0C7CDCDC-A762-3CF9-174C-13EE3B2A3D2E}"/>
                </a:ext>
              </a:extLst>
            </p:cNvPr>
            <p:cNvSpPr/>
            <p:nvPr/>
          </p:nvSpPr>
          <p:spPr>
            <a:xfrm rot="21425553">
              <a:off x="7039107" y="2227487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89506A16-B026-079C-83A2-7992B1FA3505}"/>
                </a:ext>
              </a:extLst>
            </p:cNvPr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389218" y="1342502"/>
            <a:ext cx="6229699" cy="1125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2. Problem Statement</a:t>
            </a:r>
            <a:br>
              <a:rPr lang="en-US" sz="4000" dirty="0"/>
            </a:br>
            <a:r>
              <a:rPr lang="en-US" sz="4000" dirty="0"/>
              <a:t>And Stakeholders</a:t>
            </a:r>
          </a:p>
        </p:txBody>
      </p:sp>
      <p:sp>
        <p:nvSpPr>
          <p:cNvPr id="2" name="Google Shape;1987;p49">
            <a:extLst>
              <a:ext uri="{FF2B5EF4-FFF2-40B4-BE49-F238E27FC236}">
                <a16:creationId xmlns:a16="http://schemas.microsoft.com/office/drawing/2014/main" id="{FAF2775E-24D4-156E-2FCB-C6F98C586D80}"/>
              </a:ext>
            </a:extLst>
          </p:cNvPr>
          <p:cNvSpPr txBox="1">
            <a:spLocks/>
          </p:cNvSpPr>
          <p:nvPr/>
        </p:nvSpPr>
        <p:spPr>
          <a:xfrm>
            <a:off x="788441" y="2675121"/>
            <a:ext cx="7632192" cy="19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7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3200" dirty="0"/>
              <a:t>What is the average yearly waiting time in the United States?</a:t>
            </a:r>
          </a:p>
        </p:txBody>
      </p:sp>
      <p:grpSp>
        <p:nvGrpSpPr>
          <p:cNvPr id="6" name="Google Shape;1835;p40">
            <a:extLst>
              <a:ext uri="{FF2B5EF4-FFF2-40B4-BE49-F238E27FC236}">
                <a16:creationId xmlns:a16="http://schemas.microsoft.com/office/drawing/2014/main" id="{CB6FD169-634D-CCF4-05A1-ED3255E29EE5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7" name="Google Shape;1836;p40">
              <a:extLst>
                <a:ext uri="{FF2B5EF4-FFF2-40B4-BE49-F238E27FC236}">
                  <a16:creationId xmlns:a16="http://schemas.microsoft.com/office/drawing/2014/main" id="{BAF0D983-5D39-0EE9-8CF3-0C2DDFC6AA46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7;p40">
              <a:extLst>
                <a:ext uri="{FF2B5EF4-FFF2-40B4-BE49-F238E27FC236}">
                  <a16:creationId xmlns:a16="http://schemas.microsoft.com/office/drawing/2014/main" id="{65E278A8-76A4-ABC5-B2DA-8C24A9887E90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1856;p40">
            <a:extLst>
              <a:ext uri="{FF2B5EF4-FFF2-40B4-BE49-F238E27FC236}">
                <a16:creationId xmlns:a16="http://schemas.microsoft.com/office/drawing/2014/main" id="{B5446DAE-9BE6-AF6B-5B63-9E35E0427FA9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2117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6;p41">
            <a:extLst>
              <a:ext uri="{FF2B5EF4-FFF2-40B4-BE49-F238E27FC236}">
                <a16:creationId xmlns:a16="http://schemas.microsoft.com/office/drawing/2014/main" id="{7ABD8D0A-BA7C-3ADA-A363-EE65F89666EB}"/>
              </a:ext>
            </a:extLst>
          </p:cNvPr>
          <p:cNvSpPr txBox="1">
            <a:spLocks/>
          </p:cNvSpPr>
          <p:nvPr/>
        </p:nvSpPr>
        <p:spPr>
          <a:xfrm flipH="1">
            <a:off x="1311798" y="1108514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Black"/>
                <a:sym typeface="Montserrat Black"/>
              </a:rPr>
              <a:t>2.1 Problem Statement</a:t>
            </a:r>
            <a:endParaRPr lang="en-US" dirty="0"/>
          </a:p>
        </p:txBody>
      </p:sp>
      <p:sp>
        <p:nvSpPr>
          <p:cNvPr id="4" name="Google Shape;1866;p41">
            <a:extLst>
              <a:ext uri="{FF2B5EF4-FFF2-40B4-BE49-F238E27FC236}">
                <a16:creationId xmlns:a16="http://schemas.microsoft.com/office/drawing/2014/main" id="{EBFB3548-29E3-7370-BEDD-24874D98BCDD}"/>
              </a:ext>
            </a:extLst>
          </p:cNvPr>
          <p:cNvSpPr txBox="1">
            <a:spLocks/>
          </p:cNvSpPr>
          <p:nvPr/>
        </p:nvSpPr>
        <p:spPr>
          <a:xfrm flipH="1">
            <a:off x="993549" y="1948209"/>
            <a:ext cx="7936398" cy="2536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3" name="Google Shape;1835;p40">
            <a:extLst>
              <a:ext uri="{FF2B5EF4-FFF2-40B4-BE49-F238E27FC236}">
                <a16:creationId xmlns:a16="http://schemas.microsoft.com/office/drawing/2014/main" id="{68DC30F9-04F8-F7B2-1EE3-7906EA0A6069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5" name="Google Shape;1836;p40">
              <a:extLst>
                <a:ext uri="{FF2B5EF4-FFF2-40B4-BE49-F238E27FC236}">
                  <a16:creationId xmlns:a16="http://schemas.microsoft.com/office/drawing/2014/main" id="{50929CE7-7BE3-6AFE-D020-256000769DEF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7;p40">
              <a:extLst>
                <a:ext uri="{FF2B5EF4-FFF2-40B4-BE49-F238E27FC236}">
                  <a16:creationId xmlns:a16="http://schemas.microsoft.com/office/drawing/2014/main" id="{AA1FB1BF-2918-6FE9-49EA-3EDD367F7D52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856;p40">
            <a:extLst>
              <a:ext uri="{FF2B5EF4-FFF2-40B4-BE49-F238E27FC236}">
                <a16:creationId xmlns:a16="http://schemas.microsoft.com/office/drawing/2014/main" id="{62511D90-5E85-96C0-9575-1056F6EAD2C7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5</a:t>
            </a:r>
          </a:p>
        </p:txBody>
      </p:sp>
      <p:sp>
        <p:nvSpPr>
          <p:cNvPr id="8" name="Google Shape;1866;p41">
            <a:extLst>
              <a:ext uri="{FF2B5EF4-FFF2-40B4-BE49-F238E27FC236}">
                <a16:creationId xmlns:a16="http://schemas.microsoft.com/office/drawing/2014/main" id="{6181C2B6-9FF7-79C4-8475-4FD16FB82A36}"/>
              </a:ext>
            </a:extLst>
          </p:cNvPr>
          <p:cNvSpPr txBox="1">
            <a:spLocks/>
          </p:cNvSpPr>
          <p:nvPr/>
        </p:nvSpPr>
        <p:spPr>
          <a:xfrm flipH="1">
            <a:off x="770622" y="1867412"/>
            <a:ext cx="7602756" cy="2698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In the United States, consumers spend over 37 billion hours per year waiting in restaurants [1]. This affects consumer satisfaction as well as restaurant’s income growth. Reservation applications solve this, although they have limitations, such as the inability to pick table spot.</a:t>
            </a:r>
          </a:p>
        </p:txBody>
      </p:sp>
    </p:spTree>
    <p:extLst>
      <p:ext uri="{BB962C8B-B14F-4D97-AF65-F5344CB8AC3E}">
        <p14:creationId xmlns:p14="http://schemas.microsoft.com/office/powerpoint/2010/main" val="400096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3F31EC2-0632-BE5C-301E-0342F0B25123}"/>
              </a:ext>
            </a:extLst>
          </p:cNvPr>
          <p:cNvSpPr/>
          <p:nvPr/>
        </p:nvSpPr>
        <p:spPr>
          <a:xfrm>
            <a:off x="6367037" y="1347977"/>
            <a:ext cx="1398600" cy="1398900"/>
          </a:xfrm>
          <a:prstGeom prst="ellipse">
            <a:avLst/>
          </a:prstGeom>
          <a:solidFill>
            <a:srgbClr val="ECE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A1624B-EB36-7EE0-3164-62BF112EB4BF}"/>
              </a:ext>
            </a:extLst>
          </p:cNvPr>
          <p:cNvSpPr/>
          <p:nvPr/>
        </p:nvSpPr>
        <p:spPr>
          <a:xfrm>
            <a:off x="3740903" y="1347977"/>
            <a:ext cx="1398600" cy="1398900"/>
          </a:xfrm>
          <a:prstGeom prst="ellipse">
            <a:avLst/>
          </a:prstGeom>
          <a:solidFill>
            <a:srgbClr val="ECE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B01A4E-B8C0-535E-E8C7-C99A3A2048A4}"/>
              </a:ext>
            </a:extLst>
          </p:cNvPr>
          <p:cNvSpPr/>
          <p:nvPr/>
        </p:nvSpPr>
        <p:spPr>
          <a:xfrm>
            <a:off x="1318660" y="1347977"/>
            <a:ext cx="1398600" cy="1398900"/>
          </a:xfrm>
          <a:prstGeom prst="ellipse">
            <a:avLst/>
          </a:prstGeom>
          <a:solidFill>
            <a:srgbClr val="ECE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2174713" y="397357"/>
            <a:ext cx="406647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2.2 Stakeholders</a:t>
            </a:r>
            <a:endParaRPr dirty="0"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746147" y="2832146"/>
            <a:ext cx="2688336" cy="564465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44"/>
          <p:cNvGrpSpPr/>
          <p:nvPr/>
        </p:nvGrpSpPr>
        <p:grpSpPr>
          <a:xfrm>
            <a:off x="3191344" y="2831637"/>
            <a:ext cx="2750506" cy="598004"/>
            <a:chOff x="2329725" y="1188750"/>
            <a:chExt cx="1083365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44"/>
          <p:cNvGrpSpPr/>
          <p:nvPr/>
        </p:nvGrpSpPr>
        <p:grpSpPr>
          <a:xfrm>
            <a:off x="5899566" y="2877926"/>
            <a:ext cx="2402170" cy="548701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957256" y="2897368"/>
            <a:ext cx="2121408" cy="433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The customers</a:t>
            </a:r>
          </a:p>
        </p:txBody>
      </p:sp>
      <p:sp>
        <p:nvSpPr>
          <p:cNvPr id="1920" name="Google Shape;1920;p44"/>
          <p:cNvSpPr txBox="1">
            <a:spLocks noGrp="1"/>
          </p:cNvSpPr>
          <p:nvPr>
            <p:ph type="subTitle" idx="5"/>
          </p:nvPr>
        </p:nvSpPr>
        <p:spPr>
          <a:xfrm>
            <a:off x="3466513" y="2895516"/>
            <a:ext cx="2070722" cy="425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employees</a:t>
            </a:r>
            <a:endParaRPr dirty="0"/>
          </a:p>
        </p:txBody>
      </p:sp>
      <p:sp>
        <p:nvSpPr>
          <p:cNvPr id="1921" name="Google Shape;1921;p44"/>
          <p:cNvSpPr txBox="1">
            <a:spLocks noGrp="1"/>
          </p:cNvSpPr>
          <p:nvPr>
            <p:ph type="subTitle" idx="6"/>
          </p:nvPr>
        </p:nvSpPr>
        <p:spPr>
          <a:xfrm>
            <a:off x="6109719" y="2926050"/>
            <a:ext cx="1828800" cy="46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owners</a:t>
            </a:r>
            <a:endParaRPr dirty="0"/>
          </a:p>
        </p:txBody>
      </p:sp>
      <p:sp>
        <p:nvSpPr>
          <p:cNvPr id="1922" name="Google Shape;1922;p44"/>
          <p:cNvSpPr txBox="1">
            <a:spLocks noGrp="1"/>
          </p:cNvSpPr>
          <p:nvPr>
            <p:ph type="subTitle" idx="7"/>
          </p:nvPr>
        </p:nvSpPr>
        <p:spPr>
          <a:xfrm>
            <a:off x="1195060" y="3462210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key focus of our application.</a:t>
            </a:r>
          </a:p>
        </p:txBody>
      </p:sp>
      <p:sp>
        <p:nvSpPr>
          <p:cNvPr id="1923" name="Google Shape;1923;p44"/>
          <p:cNvSpPr txBox="1">
            <a:spLocks noGrp="1"/>
          </p:cNvSpPr>
          <p:nvPr>
            <p:ph type="subTitle" idx="8"/>
          </p:nvPr>
        </p:nvSpPr>
        <p:spPr>
          <a:xfrm>
            <a:off x="3536256" y="3462210"/>
            <a:ext cx="2071487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Restaurant employees who use our application to serve customers.</a:t>
            </a:r>
            <a:endParaRPr dirty="0"/>
          </a:p>
        </p:txBody>
      </p:sp>
      <p:sp>
        <p:nvSpPr>
          <p:cNvPr id="1924" name="Google Shape;1924;p44"/>
          <p:cNvSpPr txBox="1">
            <a:spLocks noGrp="1"/>
          </p:cNvSpPr>
          <p:nvPr>
            <p:ph type="subTitle" idx="9"/>
          </p:nvPr>
        </p:nvSpPr>
        <p:spPr>
          <a:xfrm>
            <a:off x="5879680" y="3465110"/>
            <a:ext cx="2512957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Restaurant owners utilize our application to register and manage their restaurants.</a:t>
            </a:r>
            <a:endParaRPr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F0C3D665-B929-863B-636F-2F568F6B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128" y="1380910"/>
            <a:ext cx="1192417" cy="1192417"/>
          </a:xfrm>
          <a:prstGeom prst="rect">
            <a:avLst/>
          </a:prstGeom>
        </p:spPr>
      </p:pic>
      <p:pic>
        <p:nvPicPr>
          <p:cNvPr id="8" name="Picture 7" descr="A cartoon of a chef holding a spatula&#10;&#10;Description automatically generated">
            <a:extLst>
              <a:ext uri="{FF2B5EF4-FFF2-40B4-BE49-F238E27FC236}">
                <a16:creationId xmlns:a16="http://schemas.microsoft.com/office/drawing/2014/main" id="{D7FF3640-020F-D514-DDAE-6E12C4CD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492" y="1347977"/>
            <a:ext cx="1228519" cy="1228519"/>
          </a:xfrm>
          <a:prstGeom prst="rect">
            <a:avLst/>
          </a:prstGeom>
        </p:spPr>
      </p:pic>
      <p:pic>
        <p:nvPicPr>
          <p:cNvPr id="10" name="Picture 9" descr="A cartoon of a person&#10;&#10;Description automatically generated">
            <a:extLst>
              <a:ext uri="{FF2B5EF4-FFF2-40B4-BE49-F238E27FC236}">
                <a16:creationId xmlns:a16="http://schemas.microsoft.com/office/drawing/2014/main" id="{8DB002C8-ADBB-8C22-C198-13F67CDAB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373" y="1348531"/>
            <a:ext cx="1257174" cy="1257174"/>
          </a:xfrm>
          <a:prstGeom prst="rect">
            <a:avLst/>
          </a:prstGeom>
        </p:spPr>
      </p:pic>
      <p:grpSp>
        <p:nvGrpSpPr>
          <p:cNvPr id="5" name="Google Shape;1835;p40">
            <a:extLst>
              <a:ext uri="{FF2B5EF4-FFF2-40B4-BE49-F238E27FC236}">
                <a16:creationId xmlns:a16="http://schemas.microsoft.com/office/drawing/2014/main" id="{F3A991A1-11AE-DC59-51AA-9456F8596D34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7" name="Google Shape;1836;p40">
              <a:extLst>
                <a:ext uri="{FF2B5EF4-FFF2-40B4-BE49-F238E27FC236}">
                  <a16:creationId xmlns:a16="http://schemas.microsoft.com/office/drawing/2014/main" id="{6E1D8637-F1B4-52D8-A05F-4B3DEBB52DF9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7;p40">
              <a:extLst>
                <a:ext uri="{FF2B5EF4-FFF2-40B4-BE49-F238E27FC236}">
                  <a16:creationId xmlns:a16="http://schemas.microsoft.com/office/drawing/2014/main" id="{16F2751E-5F04-DD60-F95A-0DF7F99577B9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1856;p40">
            <a:extLst>
              <a:ext uri="{FF2B5EF4-FFF2-40B4-BE49-F238E27FC236}">
                <a16:creationId xmlns:a16="http://schemas.microsoft.com/office/drawing/2014/main" id="{3D7ADFF8-30BB-2A62-3A40-A9DC493C156E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lang="en" dirty="0">
                <a:solidFill>
                  <a:srgbClr val="20124D"/>
                </a:solidFill>
                <a:latin typeface="Montserrat ExtraBold"/>
                <a:sym typeface="Montserrat ExtraBold"/>
              </a:rPr>
              <a:t>6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503F-DD0C-EF8C-C2C8-30BAB54A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Customer Survey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9943A-60C6-71A6-C24A-EA0D69AF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99" y="1516383"/>
            <a:ext cx="4127350" cy="3115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F924B-FC70-5593-9C04-690A5DA7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2" y="1516383"/>
            <a:ext cx="4359018" cy="31153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oogle Shape;1835;p40">
            <a:extLst>
              <a:ext uri="{FF2B5EF4-FFF2-40B4-BE49-F238E27FC236}">
                <a16:creationId xmlns:a16="http://schemas.microsoft.com/office/drawing/2014/main" id="{771EC3C5-60DA-1577-AD69-FD741FFA3D4C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10" name="Google Shape;1836;p40">
              <a:extLst>
                <a:ext uri="{FF2B5EF4-FFF2-40B4-BE49-F238E27FC236}">
                  <a16:creationId xmlns:a16="http://schemas.microsoft.com/office/drawing/2014/main" id="{66E44FFD-CBC4-DC2C-0F9E-3FA61E133B36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7;p40">
              <a:extLst>
                <a:ext uri="{FF2B5EF4-FFF2-40B4-BE49-F238E27FC236}">
                  <a16:creationId xmlns:a16="http://schemas.microsoft.com/office/drawing/2014/main" id="{49C8AFF8-FF36-901B-7B8D-DD31DCCAA4C3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1856;p40">
            <a:extLst>
              <a:ext uri="{FF2B5EF4-FFF2-40B4-BE49-F238E27FC236}">
                <a16:creationId xmlns:a16="http://schemas.microsoft.com/office/drawing/2014/main" id="{AE3E5185-6F13-64F3-5518-BDF4715C6C43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0282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503F-DD0C-EF8C-C2C8-30BAB54A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2.4 Owner Survey Results</a:t>
            </a:r>
          </a:p>
        </p:txBody>
      </p:sp>
      <p:sp>
        <p:nvSpPr>
          <p:cNvPr id="8" name="Google Shape;1866;p41">
            <a:extLst>
              <a:ext uri="{FF2B5EF4-FFF2-40B4-BE49-F238E27FC236}">
                <a16:creationId xmlns:a16="http://schemas.microsoft.com/office/drawing/2014/main" id="{B14D3187-233A-6C6F-1D67-9C7E135B0E1D}"/>
              </a:ext>
            </a:extLst>
          </p:cNvPr>
          <p:cNvSpPr txBox="1">
            <a:spLocks/>
          </p:cNvSpPr>
          <p:nvPr/>
        </p:nvSpPr>
        <p:spPr>
          <a:xfrm flipH="1">
            <a:off x="1029060" y="1640862"/>
            <a:ext cx="7299600" cy="2866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6. Do you like our application’s design?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One restaurant owner liked the application’s design, while the other had mixed opinions.</a:t>
            </a:r>
            <a:br>
              <a:rPr lang="en-US" sz="1600" dirty="0">
                <a:solidFill>
                  <a:srgbClr val="20124D"/>
                </a:solidFill>
                <a:latin typeface="Lato"/>
                <a:cs typeface="Lato"/>
                <a:sym typeface="Lato"/>
              </a:rPr>
            </a:br>
            <a:endParaRPr lang="en-US" sz="1600" dirty="0">
              <a:solidFill>
                <a:srgbClr val="20124D"/>
              </a:solidFill>
              <a:latin typeface="Lato"/>
              <a:cs typeface="Lato"/>
              <a:sym typeface="Lato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7. Are you interested in adopting our application in your restaurant?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0124D"/>
                </a:solidFill>
                <a:latin typeface="Lato"/>
                <a:cs typeface="Lato"/>
                <a:sym typeface="Lato"/>
              </a:rPr>
              <a:t>One restaurant owner is interested in using our application in his restaurant, but the other is not.</a:t>
            </a:r>
            <a:br>
              <a:rPr lang="en-US" dirty="0">
                <a:solidFill>
                  <a:srgbClr val="20124D"/>
                </a:solidFill>
                <a:latin typeface="Lato"/>
                <a:cs typeface="Lato"/>
                <a:sym typeface="Lato"/>
              </a:rPr>
            </a:b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Lato"/>
              <a:cs typeface="Lato"/>
              <a:sym typeface="Lato"/>
            </a:endParaRPr>
          </a:p>
        </p:txBody>
      </p:sp>
      <p:grpSp>
        <p:nvGrpSpPr>
          <p:cNvPr id="9" name="Google Shape;1835;p40">
            <a:extLst>
              <a:ext uri="{FF2B5EF4-FFF2-40B4-BE49-F238E27FC236}">
                <a16:creationId xmlns:a16="http://schemas.microsoft.com/office/drawing/2014/main" id="{9FF127F3-5EB0-32B1-C09C-28C64C958349}"/>
              </a:ext>
            </a:extLst>
          </p:cNvPr>
          <p:cNvGrpSpPr/>
          <p:nvPr/>
        </p:nvGrpSpPr>
        <p:grpSpPr>
          <a:xfrm>
            <a:off x="8626929" y="4757057"/>
            <a:ext cx="517071" cy="386443"/>
            <a:chOff x="6730350" y="1670043"/>
            <a:chExt cx="1192541" cy="1051322"/>
          </a:xfrm>
        </p:grpSpPr>
        <p:sp>
          <p:nvSpPr>
            <p:cNvPr id="10" name="Google Shape;1836;p40">
              <a:extLst>
                <a:ext uri="{FF2B5EF4-FFF2-40B4-BE49-F238E27FC236}">
                  <a16:creationId xmlns:a16="http://schemas.microsoft.com/office/drawing/2014/main" id="{E990F4CD-411B-2732-BFCC-8535B8351900}"/>
                </a:ext>
              </a:extLst>
            </p:cNvPr>
            <p:cNvSpPr/>
            <p:nvPr/>
          </p:nvSpPr>
          <p:spPr>
            <a:xfrm>
              <a:off x="6730350" y="1670043"/>
              <a:ext cx="1192541" cy="1051322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7;p40">
              <a:extLst>
                <a:ext uri="{FF2B5EF4-FFF2-40B4-BE49-F238E27FC236}">
                  <a16:creationId xmlns:a16="http://schemas.microsoft.com/office/drawing/2014/main" id="{63152D2B-33F1-653F-3432-62AC22EB1F91}"/>
                </a:ext>
              </a:extLst>
            </p:cNvPr>
            <p:cNvSpPr/>
            <p:nvPr/>
          </p:nvSpPr>
          <p:spPr>
            <a:xfrm>
              <a:off x="6804538" y="1726363"/>
              <a:ext cx="1044160" cy="93867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1856;p40">
            <a:extLst>
              <a:ext uri="{FF2B5EF4-FFF2-40B4-BE49-F238E27FC236}">
                <a16:creationId xmlns:a16="http://schemas.microsoft.com/office/drawing/2014/main" id="{22809CB0-6729-A239-AE1C-F6ECA494657F}"/>
              </a:ext>
            </a:extLst>
          </p:cNvPr>
          <p:cNvSpPr txBox="1">
            <a:spLocks/>
          </p:cNvSpPr>
          <p:nvPr/>
        </p:nvSpPr>
        <p:spPr>
          <a:xfrm>
            <a:off x="8696953" y="4805493"/>
            <a:ext cx="377020" cy="317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0609977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698</Words>
  <Application>Microsoft Office PowerPoint</Application>
  <PresentationFormat>On-screen Show (16:9)</PresentationFormat>
  <Paragraphs>121</Paragraphs>
  <Slides>29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Montserrat Black</vt:lpstr>
      <vt:lpstr>Roboto Condensed Light</vt:lpstr>
      <vt:lpstr>Montserrat ExtraBold</vt:lpstr>
      <vt:lpstr>Times New Roman</vt:lpstr>
      <vt:lpstr>Staatliches</vt:lpstr>
      <vt:lpstr>Lato</vt:lpstr>
      <vt:lpstr>Arial</vt:lpstr>
      <vt:lpstr>Josefin Slab SemiBold</vt:lpstr>
      <vt:lpstr>Freesia Pitch Deck by Slidesgo</vt:lpstr>
      <vt:lpstr>PowerPoint Presentation</vt:lpstr>
      <vt:lpstr>TABLE OF CONTENTS </vt:lpstr>
      <vt:lpstr>1. Introduction</vt:lpstr>
      <vt:lpstr>PowerPoint Presentation</vt:lpstr>
      <vt:lpstr>2. Problem Statement And Stakeholders</vt:lpstr>
      <vt:lpstr>PowerPoint Presentation</vt:lpstr>
      <vt:lpstr>2.2 Stakeholders</vt:lpstr>
      <vt:lpstr>2.3 Customer Survey Results</vt:lpstr>
      <vt:lpstr>2.4 Owner Survey Results</vt:lpstr>
      <vt:lpstr>2.5 Survey Analysis</vt:lpstr>
      <vt:lpstr>3. System Structure and Implementation</vt:lpstr>
      <vt:lpstr>3.1 Overview of implementation Tools</vt:lpstr>
      <vt:lpstr>3.2.1 System Structure</vt:lpstr>
      <vt:lpstr>3.2.2 System Structure</vt:lpstr>
      <vt:lpstr>3.2.3 System Structure</vt:lpstr>
      <vt:lpstr>3.2.4 System Structure</vt:lpstr>
      <vt:lpstr>4. System Testing</vt:lpstr>
      <vt:lpstr>4.1 Black-Box Acceptance Testing</vt:lpstr>
      <vt:lpstr>4.2 White-Box Unit Testing</vt:lpstr>
      <vt:lpstr>5. System Demo</vt:lpstr>
      <vt:lpstr>5.1 Video Demo</vt:lpstr>
      <vt:lpstr>6. Limitation and Future Work</vt:lpstr>
      <vt:lpstr>6.1 Challenges</vt:lpstr>
      <vt:lpstr>PowerPoint Presentation</vt:lpstr>
      <vt:lpstr>PowerPoint Presentation</vt:lpstr>
      <vt:lpstr>7. Conclusion</vt:lpstr>
      <vt:lpstr>PowerPoint Presentation</vt:lpstr>
      <vt:lpstr>Reference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TURKI ABDU AHMED HMQ</cp:lastModifiedBy>
  <cp:revision>20</cp:revision>
  <dcterms:modified xsi:type="dcterms:W3CDTF">2024-05-15T06:21:58Z</dcterms:modified>
</cp:coreProperties>
</file>